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77" r:id="rId2"/>
    <p:sldId id="312" r:id="rId3"/>
    <p:sldId id="325" r:id="rId4"/>
    <p:sldId id="341" r:id="rId5"/>
    <p:sldId id="340" r:id="rId6"/>
    <p:sldId id="346" r:id="rId7"/>
    <p:sldId id="351" r:id="rId8"/>
    <p:sldId id="360" r:id="rId9"/>
    <p:sldId id="317" r:id="rId10"/>
    <p:sldId id="353" r:id="rId11"/>
    <p:sldId id="356" r:id="rId12"/>
    <p:sldId id="319" r:id="rId13"/>
    <p:sldId id="354" r:id="rId14"/>
    <p:sldId id="357" r:id="rId15"/>
    <p:sldId id="321" r:id="rId16"/>
    <p:sldId id="355" r:id="rId17"/>
    <p:sldId id="323" r:id="rId18"/>
    <p:sldId id="322" r:id="rId19"/>
    <p:sldId id="361" r:id="rId20"/>
    <p:sldId id="326" r:id="rId21"/>
    <p:sldId id="327" r:id="rId22"/>
    <p:sldId id="347" r:id="rId23"/>
    <p:sldId id="348" r:id="rId24"/>
    <p:sldId id="316" r:id="rId25"/>
    <p:sldId id="324" r:id="rId26"/>
    <p:sldId id="359" r:id="rId27"/>
  </p:sldIdLst>
  <p:sldSz cx="12192000" cy="6858000"/>
  <p:notesSz cx="10234613" cy="71040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0" autoAdjust="0"/>
    <p:restoredTop sz="42085" autoAdjust="0"/>
  </p:normalViewPr>
  <p:slideViewPr>
    <p:cSldViewPr snapToGrid="0">
      <p:cViewPr varScale="1">
        <p:scale>
          <a:sx n="49" d="100"/>
          <a:sy n="49" d="100"/>
        </p:scale>
        <p:origin x="2250" y="3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22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999" cy="356054"/>
          </a:xfrm>
          <a:prstGeom prst="rect">
            <a:avLst/>
          </a:prstGeom>
        </p:spPr>
        <p:txBody>
          <a:bodyPr vert="horz" lIns="94348" tIns="47174" rIns="94348" bIns="47174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797245" y="0"/>
            <a:ext cx="4434999" cy="356054"/>
          </a:xfrm>
          <a:prstGeom prst="rect">
            <a:avLst/>
          </a:prstGeom>
        </p:spPr>
        <p:txBody>
          <a:bodyPr vert="horz" lIns="94348" tIns="47174" rIns="94348" bIns="47174" rtlCol="0"/>
          <a:lstStyle>
            <a:lvl1pPr algn="r">
              <a:defRPr sz="1200"/>
            </a:lvl1pPr>
          </a:lstStyle>
          <a:p>
            <a:fld id="{B10A7AA1-A408-460C-9494-ADD1996C55C9}" type="datetimeFigureOut">
              <a:rPr lang="de-DE" smtClean="0"/>
              <a:t>23.09.2024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986088" y="887413"/>
            <a:ext cx="4262437" cy="2398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348" tIns="47174" rIns="94348" bIns="4717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023462" y="3418796"/>
            <a:ext cx="8187690" cy="2797401"/>
          </a:xfrm>
          <a:prstGeom prst="rect">
            <a:avLst/>
          </a:prstGeom>
        </p:spPr>
        <p:txBody>
          <a:bodyPr vert="horz" lIns="94348" tIns="47174" rIns="94348" bIns="47174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748010"/>
            <a:ext cx="4434999" cy="356054"/>
          </a:xfrm>
          <a:prstGeom prst="rect">
            <a:avLst/>
          </a:prstGeom>
        </p:spPr>
        <p:txBody>
          <a:bodyPr vert="horz" lIns="94348" tIns="47174" rIns="94348" bIns="47174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797245" y="6748010"/>
            <a:ext cx="4434999" cy="356054"/>
          </a:xfrm>
          <a:prstGeom prst="rect">
            <a:avLst/>
          </a:prstGeom>
        </p:spPr>
        <p:txBody>
          <a:bodyPr vert="horz" lIns="94348" tIns="47174" rIns="94348" bIns="47174" rtlCol="0" anchor="b"/>
          <a:lstStyle>
            <a:lvl1pPr algn="r">
              <a:defRPr sz="1200"/>
            </a:lvl1pPr>
          </a:lstStyle>
          <a:p>
            <a:fld id="{DC664332-CCD3-4EA8-A6C0-68CF25EC9D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3622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3478"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9570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943478">
              <a:buFont typeface="Symbol" panose="05050102010706020507" pitchFamily="18" charset="2"/>
              <a:buNone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29433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01258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71500" lvl="0" indent="-571500" algn="l">
              <a:buFont typeface="Symbol" panose="05050102010706020507" pitchFamily="18" charset="2"/>
              <a:buChar char="Þ"/>
            </a:pPr>
            <a:endParaRPr lang="de-DE" sz="3600" baseline="0" smtClean="0"/>
          </a:p>
          <a:p>
            <a:pPr marL="571500" lvl="0" indent="-571500" algn="l">
              <a:buFont typeface="Symbol" panose="05050102010706020507" pitchFamily="18" charset="2"/>
              <a:buChar char="Þ"/>
            </a:pPr>
            <a:endParaRPr lang="de-DE" sz="360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64630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943478">
              <a:buFont typeface="Symbol" panose="05050102010706020507" pitchFamily="18" charset="2"/>
              <a:buNone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99614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1388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71500" lvl="0" indent="-571500" algn="l">
              <a:buFont typeface="Symbol" panose="05050102010706020507" pitchFamily="18" charset="2"/>
              <a:buChar char="Þ"/>
            </a:pPr>
            <a:endParaRPr lang="de-DE" sz="3600" baseline="0" smtClean="0"/>
          </a:p>
          <a:p>
            <a:pPr marL="571500" lvl="0" indent="-571500" algn="l">
              <a:buFont typeface="Symbol" panose="05050102010706020507" pitchFamily="18" charset="2"/>
              <a:buChar char="Þ"/>
            </a:pPr>
            <a:endParaRPr lang="de-DE" sz="360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44380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943478">
              <a:buFont typeface="Symbol" panose="05050102010706020507" pitchFamily="18" charset="2"/>
              <a:buNone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7411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>
              <a:buFont typeface="Symbol" panose="05050102010706020507" pitchFamily="18" charset="2"/>
              <a:buNone/>
            </a:pPr>
            <a:endParaRPr lang="de-DE" sz="360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74677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3478"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2432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71500" lvl="0" indent="-571500" algn="l">
              <a:buFont typeface="Symbol" panose="05050102010706020507" pitchFamily="18" charset="2"/>
              <a:buChar char="Þ"/>
            </a:pPr>
            <a:endParaRPr lang="de-DE" sz="3600" baseline="0" smtClean="0"/>
          </a:p>
          <a:p>
            <a:pPr marL="571500" lvl="0" indent="-571500" algn="l">
              <a:buFont typeface="Symbol" panose="05050102010706020507" pitchFamily="18" charset="2"/>
              <a:buChar char="Þ"/>
            </a:pPr>
            <a:endParaRPr lang="de-DE" sz="360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877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3478"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89984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3478"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>
                <a:solidFill>
                  <a:prstClr val="black"/>
                </a:solidFill>
              </a:rPr>
              <a:pPr/>
              <a:t>20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9659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0" smtClean="0"/>
              <a:t>Joh.</a:t>
            </a:r>
            <a:r>
              <a:rPr lang="de-DE" b="0" baseline="0" smtClean="0"/>
              <a:t> 15:18-27 Die Welt </a:t>
            </a:r>
            <a:r>
              <a:rPr lang="de-DE" b="1" baseline="0" smtClean="0"/>
              <a:t>wird</a:t>
            </a:r>
            <a:r>
              <a:rPr lang="de-DE" b="0" baseline="0" smtClean="0"/>
              <a:t> euch hassen. Nicht die Möglichkeit, sondern Fakt!</a:t>
            </a:r>
          </a:p>
          <a:p>
            <a:r>
              <a:rPr lang="de-DE" b="0" baseline="0" smtClean="0"/>
              <a:t>Apg. 20 aus eurer eigenen Mitte…</a:t>
            </a:r>
          </a:p>
          <a:p>
            <a:r>
              <a:rPr lang="de-DE" b="0" baseline="0" smtClean="0"/>
              <a:t>2. Tim. 3 alle werden…</a:t>
            </a:r>
          </a:p>
          <a:p>
            <a:r>
              <a:rPr lang="de-DE" b="0" smtClean="0"/>
              <a:t>Mat. 10:34-39 nich</a:t>
            </a:r>
            <a:r>
              <a:rPr lang="de-DE" b="0" baseline="0" smtClean="0"/>
              <a:t>t gekommen, Frieden zu bringen</a:t>
            </a:r>
          </a:p>
          <a:p>
            <a:r>
              <a:rPr lang="de-DE" b="0" baseline="0" smtClean="0"/>
              <a:t>Geistlicher Krieg ist eine Tatsache!</a:t>
            </a:r>
          </a:p>
          <a:p>
            <a:endParaRPr lang="de-DE" b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557972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3478"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>
                <a:solidFill>
                  <a:prstClr val="black"/>
                </a:solidFill>
              </a:rPr>
              <a:pPr/>
              <a:t>22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4058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3478"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>
                <a:solidFill>
                  <a:prstClr val="black"/>
                </a:solidFill>
              </a:rPr>
              <a:pPr/>
              <a:t>23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39365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 b="1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>
                <a:solidFill>
                  <a:prstClr val="black"/>
                </a:solidFill>
              </a:rPr>
              <a:pPr/>
              <a:t>24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1977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>
              <a:buFont typeface="Symbol" panose="05050102010706020507" pitchFamily="18" charset="2"/>
              <a:buNone/>
            </a:pPr>
            <a:endParaRPr lang="de-DE" sz="3600" baseline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48905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>
              <a:buFont typeface="Symbol" panose="05050102010706020507" pitchFamily="18" charset="2"/>
              <a:buNone/>
            </a:pPr>
            <a:endParaRPr lang="de-DE" sz="3600" baseline="0" smtClean="0"/>
          </a:p>
          <a:p>
            <a:pPr marL="0" lvl="0" indent="0" algn="l">
              <a:buFont typeface="Symbol" panose="05050102010706020507" pitchFamily="18" charset="2"/>
              <a:buNone/>
            </a:pPr>
            <a:r>
              <a:rPr lang="de-DE" sz="3600" baseline="0" smtClean="0"/>
              <a:t>5 Minuten nehmen und darüber nachdenken!</a:t>
            </a:r>
          </a:p>
          <a:p>
            <a:pPr marL="0" lvl="0" indent="0" algn="l">
              <a:buFont typeface="Symbol" panose="05050102010706020507" pitchFamily="18" charset="2"/>
              <a:buNone/>
            </a:pPr>
            <a:endParaRPr lang="de-DE" sz="3600" baseline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0123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11351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3478"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4338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3478"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19409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943478">
              <a:buFont typeface="Symbol" panose="05050102010706020507" pitchFamily="18" charset="2"/>
              <a:buNone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76520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defTabSz="943478">
              <a:buFont typeface="Symbol" panose="05050102010706020507" pitchFamily="18" charset="2"/>
              <a:buNone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7533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2869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>
              <a:buFont typeface="+mj-lt"/>
              <a:buNone/>
            </a:pPr>
            <a:r>
              <a:rPr lang="de-DE" sz="3600" smtClean="0"/>
              <a:t>Hätte streng kommen können, mit</a:t>
            </a:r>
            <a:endParaRPr lang="de-DE" sz="3600" baseline="0" smtClean="0"/>
          </a:p>
          <a:p>
            <a:pPr marL="571500" lvl="0" indent="-571500" algn="l">
              <a:buFont typeface="Symbol" panose="05050102010706020507" pitchFamily="18" charset="2"/>
              <a:buChar char="Þ"/>
            </a:pPr>
            <a:r>
              <a:rPr lang="de-DE" sz="3600" baseline="0" smtClean="0"/>
              <a:t>apostolischer Autorität!</a:t>
            </a:r>
          </a:p>
          <a:p>
            <a:pPr marL="571500" lvl="0" indent="-571500" algn="l">
              <a:buFont typeface="Symbol" panose="05050102010706020507" pitchFamily="18" charset="2"/>
              <a:buChar char="Þ"/>
            </a:pPr>
            <a:r>
              <a:rPr lang="de-DE" sz="3600" baseline="0" smtClean="0"/>
              <a:t>Apostolische Ermahnungen</a:t>
            </a:r>
          </a:p>
          <a:p>
            <a:pPr marL="571500" lvl="0" indent="-571500" algn="l">
              <a:buFont typeface="Symbol" panose="05050102010706020507" pitchFamily="18" charset="2"/>
              <a:buChar char="Þ"/>
            </a:pPr>
            <a:r>
              <a:rPr lang="de-DE" sz="3600" baseline="0" smtClean="0"/>
              <a:t>Öffentliche Kritik über die Unreife</a:t>
            </a:r>
          </a:p>
          <a:p>
            <a:pPr marL="571500" lvl="0" indent="-571500" algn="l">
              <a:buFont typeface="Symbol" panose="05050102010706020507" pitchFamily="18" charset="2"/>
              <a:buChar char="Þ"/>
            </a:pPr>
            <a:r>
              <a:rPr lang="de-DE" sz="3600" baseline="0" smtClean="0"/>
              <a:t>Anweisungen…</a:t>
            </a:r>
          </a:p>
          <a:p>
            <a:pPr marL="571500" lvl="0" indent="-571500" algn="l">
              <a:buFont typeface="Symbol" panose="05050102010706020507" pitchFamily="18" charset="2"/>
              <a:buChar char="Þ"/>
            </a:pPr>
            <a:endParaRPr lang="de-DE" sz="3600" baseline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sz="3600" smtClean="0"/>
              <a:t>Ermahnung als geliebte Kinder, nicht um über ihren</a:t>
            </a:r>
            <a:r>
              <a:rPr lang="de-DE" sz="3600" baseline="0" smtClean="0"/>
              <a:t> Glauben zu herrschen (1. Kor. 4:14-15)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sz="3600" baseline="0" smtClean="0"/>
              <a:t>Wahre Apostel ermahnten zärtlich, immer bereit, sich selbst um der "Herde" willen zu opfern</a:t>
            </a:r>
          </a:p>
          <a:p>
            <a:pPr marL="571500" lvl="0" indent="-571500" algn="l">
              <a:buFont typeface="Symbol" panose="05050102010706020507" pitchFamily="18" charset="2"/>
              <a:buChar char="Þ"/>
            </a:pPr>
            <a:endParaRPr lang="de-DE" sz="3600" baseline="0" smtClean="0"/>
          </a:p>
          <a:p>
            <a:pPr marL="571500" lvl="0" indent="-571500" algn="l">
              <a:buFont typeface="Symbol" panose="05050102010706020507" pitchFamily="18" charset="2"/>
              <a:buChar char="Þ"/>
            </a:pPr>
            <a:endParaRPr lang="de-DE" sz="360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64332-CCD3-4EA8-A6C0-68CF25EC9D99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5683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0F98-E9FA-481E-822F-C500B4C0EBA0}" type="datetimeFigureOut">
              <a:rPr lang="de-DE" smtClean="0"/>
              <a:t>23.09.2024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17F5-B93E-47EF-997E-EC4C931921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6613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0F98-E9FA-481E-822F-C500B4C0EBA0}" type="datetimeFigureOut">
              <a:rPr lang="de-DE" smtClean="0"/>
              <a:t>23.09.2024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17F5-B93E-47EF-997E-EC4C931921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6541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0F98-E9FA-481E-822F-C500B4C0EBA0}" type="datetimeFigureOut">
              <a:rPr lang="de-DE" smtClean="0"/>
              <a:t>23.09.2024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17F5-B93E-47EF-997E-EC4C931921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919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0F98-E9FA-481E-822F-C500B4C0EBA0}" type="datetimeFigureOut">
              <a:rPr lang="de-DE" smtClean="0"/>
              <a:t>23.09.2024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17F5-B93E-47EF-997E-EC4C931921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1057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0F98-E9FA-481E-822F-C500B4C0EBA0}" type="datetimeFigureOut">
              <a:rPr lang="de-DE" smtClean="0"/>
              <a:t>23.09.2024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17F5-B93E-47EF-997E-EC4C931921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7878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0F98-E9FA-481E-822F-C500B4C0EBA0}" type="datetimeFigureOut">
              <a:rPr lang="de-DE" smtClean="0"/>
              <a:t>23.09.2024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17F5-B93E-47EF-997E-EC4C931921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3169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0F98-E9FA-481E-822F-C500B4C0EBA0}" type="datetimeFigureOut">
              <a:rPr lang="de-DE" smtClean="0"/>
              <a:t>23.09.2024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17F5-B93E-47EF-997E-EC4C931921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224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0F98-E9FA-481E-822F-C500B4C0EBA0}" type="datetimeFigureOut">
              <a:rPr lang="de-DE" smtClean="0"/>
              <a:t>23.09.2024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17F5-B93E-47EF-997E-EC4C931921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792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0F98-E9FA-481E-822F-C500B4C0EBA0}" type="datetimeFigureOut">
              <a:rPr lang="de-DE" smtClean="0"/>
              <a:t>23.09.2024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17F5-B93E-47EF-997E-EC4C931921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1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0F98-E9FA-481E-822F-C500B4C0EBA0}" type="datetimeFigureOut">
              <a:rPr lang="de-DE" smtClean="0"/>
              <a:t>23.09.2024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17F5-B93E-47EF-997E-EC4C931921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743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B0F98-E9FA-481E-822F-C500B4C0EBA0}" type="datetimeFigureOut">
              <a:rPr lang="de-DE" smtClean="0"/>
              <a:t>23.09.2024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17F5-B93E-47EF-997E-EC4C931921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1164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B0F98-E9FA-481E-822F-C500B4C0EBA0}" type="datetimeFigureOut">
              <a:rPr lang="de-DE" smtClean="0"/>
              <a:t>23.09.2024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017F5-B93E-47EF-997E-EC4C931921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391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882190" y="8767596"/>
            <a:ext cx="9144000" cy="1655762"/>
          </a:xfrm>
        </p:spPr>
        <p:txBody>
          <a:bodyPr/>
          <a:lstStyle/>
          <a:p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515"/>
          <a:stretch/>
        </p:blipFill>
        <p:spPr>
          <a:xfrm>
            <a:off x="-22467" y="964712"/>
            <a:ext cx="12253769" cy="493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65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6104" y="512473"/>
            <a:ext cx="10933044" cy="1296450"/>
          </a:xfrm>
        </p:spPr>
        <p:txBody>
          <a:bodyPr anchor="ctr">
            <a:normAutofit/>
          </a:bodyPr>
          <a:lstStyle/>
          <a:p>
            <a:r>
              <a:rPr lang="de-DE" sz="4400" b="1" smtClean="0">
                <a:solidFill>
                  <a:srgbClr val="0070C0"/>
                </a:solidFill>
              </a:rPr>
              <a:t>1. Wir untersuchen die Verteidigung von Paulus:</a:t>
            </a:r>
            <a:endParaRPr lang="de-DE" sz="3600">
              <a:solidFill>
                <a:srgbClr val="0070C0"/>
              </a:solidFill>
            </a:endParaRPr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>
          <a:xfrm>
            <a:off x="841248" y="2107096"/>
            <a:ext cx="11350752" cy="3977460"/>
          </a:xfrm>
        </p:spPr>
        <p:txBody>
          <a:bodyPr>
            <a:normAutofit/>
          </a:bodyPr>
          <a:lstStyle/>
          <a:p>
            <a:pPr marL="742950" indent="-742950" algn="l">
              <a:buFont typeface="+mj-lt"/>
              <a:buAutoNum type="arabicParenR"/>
            </a:pPr>
            <a:r>
              <a:rPr lang="de-DE" sz="4000" smtClean="0"/>
              <a:t>2</a:t>
            </a:r>
            <a:r>
              <a:rPr lang="de-DE" sz="4000"/>
              <a:t>. Kor. </a:t>
            </a:r>
            <a:r>
              <a:rPr lang="de-DE" sz="4000" smtClean="0"/>
              <a:t>1:17-24</a:t>
            </a:r>
          </a:p>
          <a:p>
            <a:pPr marL="742950" indent="-742950" algn="l">
              <a:buFont typeface="+mj-lt"/>
              <a:buAutoNum type="arabicParenR"/>
            </a:pPr>
            <a:r>
              <a:rPr lang="de-DE" sz="4000" b="1" smtClean="0"/>
              <a:t>2</a:t>
            </a:r>
            <a:r>
              <a:rPr lang="de-DE" sz="4000" b="1"/>
              <a:t>. Kor. </a:t>
            </a:r>
            <a:r>
              <a:rPr lang="de-DE" sz="4000" b="1" smtClean="0"/>
              <a:t>2:17-3:3</a:t>
            </a:r>
          </a:p>
          <a:p>
            <a:pPr marL="742950" indent="-742950" algn="l">
              <a:buAutoNum type="arabicParenR"/>
            </a:pPr>
            <a:endParaRPr lang="de-DE" sz="400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7200" y="2107096"/>
            <a:ext cx="6368447" cy="288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93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996223" y="1690688"/>
            <a:ext cx="4795728" cy="4351338"/>
          </a:xfrm>
        </p:spPr>
        <p:txBody>
          <a:bodyPr>
            <a:normAutofit/>
          </a:bodyPr>
          <a:lstStyle/>
          <a:p>
            <a:r>
              <a:rPr lang="de-DE" sz="3200" smtClean="0"/>
              <a:t>Keine Geschäfte mit dem Wort Gottes</a:t>
            </a:r>
          </a:p>
          <a:p>
            <a:r>
              <a:rPr lang="de-DE" sz="3200" smtClean="0"/>
              <a:t>Wir reden in aller Aufrichtigkeit </a:t>
            </a:r>
          </a:p>
          <a:p>
            <a:r>
              <a:rPr lang="de-DE" sz="3200" smtClean="0"/>
              <a:t>Empfehlungsschreiben?</a:t>
            </a:r>
          </a:p>
          <a:p>
            <a:r>
              <a:rPr lang="de-DE" sz="3200" smtClean="0"/>
              <a:t>Ihr seid doch…</a:t>
            </a:r>
          </a:p>
        </p:txBody>
      </p:sp>
      <p:sp>
        <p:nvSpPr>
          <p:cNvPr id="6" name="Untertitel 5"/>
          <p:cNvSpPr txBox="1">
            <a:spLocks/>
          </p:cNvSpPr>
          <p:nvPr/>
        </p:nvSpPr>
        <p:spPr>
          <a:xfrm>
            <a:off x="688465" y="1690688"/>
            <a:ext cx="6019800" cy="3583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Arial" panose="020B0604020202020204" pitchFamily="34" charset="0"/>
              <a:buAutoNum type="alphaLcParenR"/>
            </a:pPr>
            <a:r>
              <a:rPr lang="de-DE" sz="3200" smtClean="0"/>
              <a:t>Treibst du etwa Handel mit dem Wort Gottes?</a:t>
            </a:r>
          </a:p>
          <a:p>
            <a:pPr marL="742950" indent="-742950">
              <a:buFont typeface="Arial" panose="020B0604020202020204" pitchFamily="34" charset="0"/>
              <a:buAutoNum type="alphaLcParenR"/>
            </a:pPr>
            <a:r>
              <a:rPr lang="de-DE" sz="3200" smtClean="0"/>
              <a:t>Bist du nur am Geld interessiert?</a:t>
            </a:r>
          </a:p>
          <a:p>
            <a:pPr marL="742950" indent="-742950">
              <a:buFont typeface="Arial" panose="020B0604020202020204" pitchFamily="34" charset="0"/>
              <a:buAutoNum type="alphaLcParenR"/>
            </a:pPr>
            <a:r>
              <a:rPr lang="de-DE" sz="3200" smtClean="0"/>
              <a:t>Andere haben Empfehlungsbriefe!</a:t>
            </a:r>
          </a:p>
          <a:p>
            <a:pPr marL="742950" indent="-742950">
              <a:buFont typeface="Arial" panose="020B0604020202020204" pitchFamily="34" charset="0"/>
              <a:buAutoNum type="alphaLcParenR"/>
            </a:pPr>
            <a:endParaRPr lang="de-DE" sz="3200" smtClean="0"/>
          </a:p>
          <a:p>
            <a:pPr marL="742950" indent="-742950">
              <a:buFont typeface="Arial" panose="020B0604020202020204" pitchFamily="34" charset="0"/>
              <a:buAutoNum type="alphaLcParenR"/>
            </a:pPr>
            <a:endParaRPr lang="de-DE" sz="3200" smtClean="0"/>
          </a:p>
          <a:p>
            <a:pPr marL="742950" indent="-742950">
              <a:buFont typeface="Arial" panose="020B0604020202020204" pitchFamily="34" charset="0"/>
              <a:buAutoNum type="alphaLcParenR"/>
            </a:pPr>
            <a:endParaRPr lang="de-DE" sz="3200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5829300" y="682626"/>
            <a:ext cx="5562600" cy="968375"/>
          </a:xfrm>
        </p:spPr>
        <p:txBody>
          <a:bodyPr anchor="t"/>
          <a:lstStyle/>
          <a:p>
            <a:pPr algn="ctr"/>
            <a:r>
              <a:rPr lang="de-DE" b="1" smtClean="0"/>
              <a:t>Was war denn da los?</a:t>
            </a:r>
            <a:endParaRPr lang="de-DE" b="1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688465" y="682626"/>
            <a:ext cx="5648491" cy="8790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smtClean="0">
                <a:solidFill>
                  <a:srgbClr val="FF0000"/>
                </a:solidFill>
              </a:rPr>
              <a:t>Angriffe auf Paulus</a:t>
            </a:r>
            <a:endParaRPr lang="de-DE" sz="3600"/>
          </a:p>
        </p:txBody>
      </p:sp>
    </p:spTree>
    <p:extLst>
      <p:ext uri="{BB962C8B-B14F-4D97-AF65-F5344CB8AC3E}">
        <p14:creationId xmlns:p14="http://schemas.microsoft.com/office/powerpoint/2010/main" val="1349706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 build="p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72088" y="886691"/>
            <a:ext cx="9144000" cy="923059"/>
          </a:xfrm>
        </p:spPr>
        <p:txBody>
          <a:bodyPr>
            <a:normAutofit/>
          </a:bodyPr>
          <a:lstStyle/>
          <a:p>
            <a:r>
              <a:rPr lang="de-DE" sz="4400" b="1">
                <a:solidFill>
                  <a:srgbClr val="0070C0"/>
                </a:solidFill>
              </a:rPr>
              <a:t>Seine </a:t>
            </a:r>
            <a:r>
              <a:rPr lang="de-DE" sz="4400" b="1" smtClean="0">
                <a:solidFill>
                  <a:srgbClr val="0070C0"/>
                </a:solidFill>
              </a:rPr>
              <a:t>Verteidigung</a:t>
            </a:r>
            <a:endParaRPr lang="de-DE" sz="4400"/>
          </a:p>
        </p:txBody>
      </p:sp>
      <p:sp>
        <p:nvSpPr>
          <p:cNvPr id="4" name="Untertitel 5"/>
          <p:cNvSpPr txBox="1">
            <a:spLocks/>
          </p:cNvSpPr>
          <p:nvPr/>
        </p:nvSpPr>
        <p:spPr>
          <a:xfrm>
            <a:off x="1101436" y="2740534"/>
            <a:ext cx="10933902" cy="2387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4000" smtClean="0"/>
              <a:t>Paulus betont seine Ernsthaftigkeit und doch konfrontiert er!</a:t>
            </a:r>
          </a:p>
          <a:p>
            <a:pPr marL="1200150" lvl="1" indent="-742950" algn="l">
              <a:buFont typeface="+mj-lt"/>
              <a:buAutoNum type="alphaLcPeriod"/>
            </a:pPr>
            <a:r>
              <a:rPr lang="de-DE" sz="3600"/>
              <a:t>Wir reden vor Gott in Christus! </a:t>
            </a:r>
            <a:endParaRPr lang="de-DE" sz="3600" smtClean="0"/>
          </a:p>
          <a:p>
            <a:pPr marL="1200150" lvl="1" indent="-742950" algn="l">
              <a:buFont typeface="+mj-lt"/>
              <a:buAutoNum type="alphaLcPeriod"/>
            </a:pPr>
            <a:r>
              <a:rPr lang="de-DE" sz="3600" smtClean="0"/>
              <a:t>Ihr müsstet es besser wissen!</a:t>
            </a:r>
            <a:endParaRPr lang="de-DE" sz="3600"/>
          </a:p>
        </p:txBody>
      </p:sp>
    </p:spTree>
    <p:extLst>
      <p:ext uri="{BB962C8B-B14F-4D97-AF65-F5344CB8AC3E}">
        <p14:creationId xmlns:p14="http://schemas.microsoft.com/office/powerpoint/2010/main" val="3113386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6104" y="512473"/>
            <a:ext cx="10933044" cy="1296450"/>
          </a:xfrm>
        </p:spPr>
        <p:txBody>
          <a:bodyPr anchor="ctr">
            <a:normAutofit/>
          </a:bodyPr>
          <a:lstStyle/>
          <a:p>
            <a:r>
              <a:rPr lang="de-DE" sz="4400" b="1" smtClean="0">
                <a:solidFill>
                  <a:srgbClr val="0070C0"/>
                </a:solidFill>
              </a:rPr>
              <a:t>1. Wir untersuchen die Verteidigung von Paulus:</a:t>
            </a:r>
            <a:endParaRPr lang="de-DE" sz="3600">
              <a:solidFill>
                <a:srgbClr val="0070C0"/>
              </a:solidFill>
            </a:endParaRPr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>
          <a:xfrm>
            <a:off x="841248" y="2107096"/>
            <a:ext cx="11350752" cy="3977460"/>
          </a:xfrm>
        </p:spPr>
        <p:txBody>
          <a:bodyPr>
            <a:normAutofit/>
          </a:bodyPr>
          <a:lstStyle/>
          <a:p>
            <a:pPr marL="742950" indent="-742950" algn="l">
              <a:buFont typeface="+mj-lt"/>
              <a:buAutoNum type="arabicParenR"/>
            </a:pPr>
            <a:r>
              <a:rPr lang="de-DE" sz="4000" smtClean="0"/>
              <a:t>2</a:t>
            </a:r>
            <a:r>
              <a:rPr lang="de-DE" sz="4000"/>
              <a:t>. Kor. </a:t>
            </a:r>
            <a:r>
              <a:rPr lang="de-DE" sz="4000" smtClean="0"/>
              <a:t>1:17-24</a:t>
            </a:r>
          </a:p>
          <a:p>
            <a:pPr marL="742950" indent="-742950" algn="l">
              <a:buFont typeface="+mj-lt"/>
              <a:buAutoNum type="arabicParenR"/>
            </a:pPr>
            <a:r>
              <a:rPr lang="de-DE" sz="4000" smtClean="0"/>
              <a:t>2</a:t>
            </a:r>
            <a:r>
              <a:rPr lang="de-DE" sz="4000"/>
              <a:t>. Kor. </a:t>
            </a:r>
            <a:r>
              <a:rPr lang="de-DE" sz="4000" smtClean="0"/>
              <a:t>2:17-3:3</a:t>
            </a:r>
          </a:p>
          <a:p>
            <a:pPr marL="742950" indent="-742950" algn="l">
              <a:buFont typeface="+mj-lt"/>
              <a:buAutoNum type="arabicParenR"/>
            </a:pPr>
            <a:r>
              <a:rPr lang="de-DE" sz="4000" b="1" smtClean="0"/>
              <a:t>2</a:t>
            </a:r>
            <a:r>
              <a:rPr lang="de-DE" sz="4000" b="1"/>
              <a:t>. Kor. </a:t>
            </a:r>
            <a:r>
              <a:rPr lang="de-DE" sz="4000" b="1" smtClean="0"/>
              <a:t>8:20-24</a:t>
            </a:r>
          </a:p>
          <a:p>
            <a:pPr algn="l"/>
            <a:endParaRPr lang="de-DE" sz="4000" smtClean="0"/>
          </a:p>
          <a:p>
            <a:pPr marL="742950" indent="-742950" algn="l">
              <a:buAutoNum type="arabicParenR"/>
            </a:pPr>
            <a:endParaRPr lang="de-DE" sz="400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7200" y="2107096"/>
            <a:ext cx="6368447" cy="288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18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419850" y="1690688"/>
            <a:ext cx="5435047" cy="4351338"/>
          </a:xfrm>
        </p:spPr>
        <p:txBody>
          <a:bodyPr>
            <a:normAutofit/>
          </a:bodyPr>
          <a:lstStyle/>
          <a:p>
            <a:r>
              <a:rPr lang="de-DE" sz="3200" smtClean="0"/>
              <a:t>Verdächtigungen?</a:t>
            </a:r>
          </a:p>
          <a:p>
            <a:r>
              <a:rPr lang="de-DE" sz="3200" smtClean="0"/>
              <a:t>Wir schicken drei Brüder?</a:t>
            </a:r>
          </a:p>
          <a:p>
            <a:r>
              <a:rPr lang="de-DE" sz="3200" smtClean="0"/>
              <a:t>…von den Gemeinden ausgewählt (nicht von mir)</a:t>
            </a:r>
          </a:p>
          <a:p>
            <a:r>
              <a:rPr lang="de-DE" sz="3200" smtClean="0"/>
              <a:t>wir haben euch sehr gelobt…</a:t>
            </a:r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5829300" y="682626"/>
            <a:ext cx="5562600" cy="968375"/>
          </a:xfrm>
        </p:spPr>
        <p:txBody>
          <a:bodyPr anchor="t"/>
          <a:lstStyle/>
          <a:p>
            <a:pPr algn="ctr"/>
            <a:r>
              <a:rPr lang="de-DE" b="1" smtClean="0"/>
              <a:t>Was war denn da los?</a:t>
            </a:r>
            <a:endParaRPr lang="de-DE" b="1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688465" y="682626"/>
            <a:ext cx="5648491" cy="8790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smtClean="0">
                <a:solidFill>
                  <a:srgbClr val="FF0000"/>
                </a:solidFill>
              </a:rPr>
              <a:t>Angriffe auf Paulus</a:t>
            </a:r>
            <a:endParaRPr lang="de-DE" sz="3600"/>
          </a:p>
        </p:txBody>
      </p:sp>
      <p:sp>
        <p:nvSpPr>
          <p:cNvPr id="7" name="Untertitel 5"/>
          <p:cNvSpPr txBox="1">
            <a:spLocks/>
          </p:cNvSpPr>
          <p:nvPr/>
        </p:nvSpPr>
        <p:spPr>
          <a:xfrm>
            <a:off x="153924" y="1690688"/>
            <a:ext cx="5980176" cy="3454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Arial" panose="020B0604020202020204" pitchFamily="34" charset="0"/>
              <a:buAutoNum type="alphaLcParenR"/>
            </a:pPr>
            <a:r>
              <a:rPr lang="de-DE" sz="3200" smtClean="0"/>
              <a:t>Ob man Paulus Geld anvertrauen kann?</a:t>
            </a:r>
          </a:p>
          <a:p>
            <a:pPr marL="742950" indent="-742950">
              <a:buFont typeface="Arial" panose="020B0604020202020204" pitchFamily="34" charset="0"/>
              <a:buAutoNum type="alphaLcParenR"/>
            </a:pPr>
            <a:r>
              <a:rPr lang="de-DE" sz="3200" smtClean="0"/>
              <a:t>Worauf bist du eigentlich bedacht, Paulus?</a:t>
            </a:r>
          </a:p>
          <a:p>
            <a:pPr marL="0" indent="0">
              <a:buNone/>
            </a:pPr>
            <a:r>
              <a:rPr lang="de-DE" sz="3200" smtClean="0"/>
              <a:t>=&gt; Mißtrauen!</a:t>
            </a:r>
          </a:p>
          <a:p>
            <a:pPr marL="742950" indent="-742950">
              <a:buFont typeface="Arial" panose="020B0604020202020204" pitchFamily="34" charset="0"/>
              <a:buAutoNum type="alphaLcParenR"/>
            </a:pPr>
            <a:endParaRPr lang="de-DE" sz="4000" smtClean="0"/>
          </a:p>
          <a:p>
            <a:pPr marL="742950" indent="-742950">
              <a:buFont typeface="Arial" panose="020B0604020202020204" pitchFamily="34" charset="0"/>
              <a:buAutoNum type="alphaLcParenR"/>
            </a:pPr>
            <a:endParaRPr lang="de-DE" sz="4000" smtClean="0"/>
          </a:p>
          <a:p>
            <a:pPr marL="742950" indent="-742950">
              <a:buFont typeface="Arial" panose="020B0604020202020204" pitchFamily="34" charset="0"/>
              <a:buAutoNum type="alphaLcParenR"/>
            </a:pPr>
            <a:endParaRPr lang="de-DE" sz="4000"/>
          </a:p>
        </p:txBody>
      </p:sp>
    </p:spTree>
    <p:extLst>
      <p:ext uri="{BB962C8B-B14F-4D97-AF65-F5344CB8AC3E}">
        <p14:creationId xmlns:p14="http://schemas.microsoft.com/office/powerpoint/2010/main" val="4189133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67338" y="658091"/>
            <a:ext cx="9144000" cy="1496289"/>
          </a:xfrm>
        </p:spPr>
        <p:txBody>
          <a:bodyPr anchor="ctr">
            <a:normAutofit/>
          </a:bodyPr>
          <a:lstStyle/>
          <a:p>
            <a:r>
              <a:rPr lang="de-DE" sz="4400" b="1">
                <a:solidFill>
                  <a:srgbClr val="0070C0"/>
                </a:solidFill>
              </a:rPr>
              <a:t>Seine </a:t>
            </a:r>
            <a:r>
              <a:rPr lang="de-DE" sz="4400" b="1" smtClean="0">
                <a:solidFill>
                  <a:srgbClr val="0070C0"/>
                </a:solidFill>
              </a:rPr>
              <a:t>Verteidigung</a:t>
            </a:r>
            <a:endParaRPr lang="de-DE" sz="4400"/>
          </a:p>
        </p:txBody>
      </p:sp>
      <p:sp>
        <p:nvSpPr>
          <p:cNvPr id="4" name="Untertitel 5"/>
          <p:cNvSpPr txBox="1">
            <a:spLocks/>
          </p:cNvSpPr>
          <p:nvPr/>
        </p:nvSpPr>
        <p:spPr>
          <a:xfrm>
            <a:off x="1101436" y="2449588"/>
            <a:ext cx="10933902" cy="3103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Vorsichtsmaßnahmen</a:t>
            </a:r>
          </a:p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Nutzt gute Beziehungen (Titus)</a:t>
            </a:r>
          </a:p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Auf das bedacht,…</a:t>
            </a:r>
            <a:endParaRPr lang="de-DE" sz="4000"/>
          </a:p>
        </p:txBody>
      </p:sp>
    </p:spTree>
    <p:extLst>
      <p:ext uri="{BB962C8B-B14F-4D97-AF65-F5344CB8AC3E}">
        <p14:creationId xmlns:p14="http://schemas.microsoft.com/office/powerpoint/2010/main" val="346210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6104" y="512473"/>
            <a:ext cx="10933044" cy="1296450"/>
          </a:xfrm>
        </p:spPr>
        <p:txBody>
          <a:bodyPr anchor="ctr">
            <a:normAutofit/>
          </a:bodyPr>
          <a:lstStyle/>
          <a:p>
            <a:r>
              <a:rPr lang="de-DE" sz="4400" b="1" smtClean="0">
                <a:solidFill>
                  <a:srgbClr val="0070C0"/>
                </a:solidFill>
              </a:rPr>
              <a:t>1. Wir untersuchen die Verteidigung von Paulus:</a:t>
            </a:r>
            <a:endParaRPr lang="de-DE" sz="3600">
              <a:solidFill>
                <a:srgbClr val="0070C0"/>
              </a:solidFill>
            </a:endParaRPr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>
          <a:xfrm>
            <a:off x="841248" y="2107096"/>
            <a:ext cx="11350752" cy="3977460"/>
          </a:xfrm>
        </p:spPr>
        <p:txBody>
          <a:bodyPr>
            <a:normAutofit/>
          </a:bodyPr>
          <a:lstStyle/>
          <a:p>
            <a:pPr marL="742950" indent="-742950" algn="l">
              <a:buFont typeface="+mj-lt"/>
              <a:buAutoNum type="arabicParenR"/>
            </a:pPr>
            <a:r>
              <a:rPr lang="de-DE" sz="4000" smtClean="0"/>
              <a:t>2</a:t>
            </a:r>
            <a:r>
              <a:rPr lang="de-DE" sz="4000"/>
              <a:t>. Kor. </a:t>
            </a:r>
            <a:r>
              <a:rPr lang="de-DE" sz="4000" smtClean="0"/>
              <a:t>1:17-24</a:t>
            </a:r>
          </a:p>
          <a:p>
            <a:pPr marL="742950" indent="-742950" algn="l">
              <a:buFont typeface="+mj-lt"/>
              <a:buAutoNum type="arabicParenR"/>
            </a:pPr>
            <a:r>
              <a:rPr lang="de-DE" sz="4000" smtClean="0"/>
              <a:t>2</a:t>
            </a:r>
            <a:r>
              <a:rPr lang="de-DE" sz="4000"/>
              <a:t>. Kor. </a:t>
            </a:r>
            <a:r>
              <a:rPr lang="de-DE" sz="4000" smtClean="0"/>
              <a:t>2:17-3:3</a:t>
            </a:r>
          </a:p>
          <a:p>
            <a:pPr marL="742950" indent="-742950" algn="l">
              <a:buFont typeface="+mj-lt"/>
              <a:buAutoNum type="arabicParenR"/>
            </a:pPr>
            <a:r>
              <a:rPr lang="de-DE" sz="4000" smtClean="0"/>
              <a:t>2</a:t>
            </a:r>
            <a:r>
              <a:rPr lang="de-DE" sz="4000"/>
              <a:t>. Kor. </a:t>
            </a:r>
            <a:r>
              <a:rPr lang="de-DE" sz="4000" smtClean="0"/>
              <a:t>8:20-24</a:t>
            </a:r>
          </a:p>
          <a:p>
            <a:pPr marL="742950" indent="-742950" algn="l">
              <a:buFont typeface="+mj-lt"/>
              <a:buAutoNum type="arabicParenR"/>
            </a:pPr>
            <a:r>
              <a:rPr lang="de-DE" sz="4000" b="1" smtClean="0"/>
              <a:t>2</a:t>
            </a:r>
            <a:r>
              <a:rPr lang="de-DE" sz="4000" b="1"/>
              <a:t>. Kor. 10</a:t>
            </a:r>
            <a:endParaRPr lang="de-DE" sz="4000" b="1" smtClean="0"/>
          </a:p>
          <a:p>
            <a:pPr marL="742950" indent="-742950" algn="l">
              <a:buAutoNum type="arabicParenR"/>
            </a:pPr>
            <a:endParaRPr lang="de-DE" sz="400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7200" y="2107096"/>
            <a:ext cx="6368447" cy="288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52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67338" y="581891"/>
            <a:ext cx="9144000" cy="1496289"/>
          </a:xfrm>
        </p:spPr>
        <p:txBody>
          <a:bodyPr anchor="ctr">
            <a:normAutofit/>
          </a:bodyPr>
          <a:lstStyle/>
          <a:p>
            <a:r>
              <a:rPr lang="de-DE" sz="4400" b="1" smtClean="0"/>
              <a:t>Was war denn da los?</a:t>
            </a:r>
            <a:endParaRPr lang="de-DE" sz="4400" b="1"/>
          </a:p>
        </p:txBody>
      </p:sp>
      <p:sp>
        <p:nvSpPr>
          <p:cNvPr id="4" name="Untertitel 5"/>
          <p:cNvSpPr txBox="1">
            <a:spLocks/>
          </p:cNvSpPr>
          <p:nvPr/>
        </p:nvSpPr>
        <p:spPr>
          <a:xfrm>
            <a:off x="831273" y="2078180"/>
            <a:ext cx="10933902" cy="4117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Ich wähle Sanftmut und Milde</a:t>
            </a:r>
          </a:p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Unsere Waffen sind geistlich</a:t>
            </a:r>
          </a:p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Seid verständig – wir sind auch in Christus</a:t>
            </a:r>
          </a:p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Vollmacht vom Herrn zu eurer Erbauung!</a:t>
            </a:r>
          </a:p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Wir haben euch die rettende Botschaft von Christus gebracht.</a:t>
            </a:r>
          </a:p>
        </p:txBody>
      </p:sp>
    </p:spTree>
    <p:extLst>
      <p:ext uri="{BB962C8B-B14F-4D97-AF65-F5344CB8AC3E}">
        <p14:creationId xmlns:p14="http://schemas.microsoft.com/office/powerpoint/2010/main" val="1235736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21865" y="512473"/>
            <a:ext cx="9144000" cy="1337110"/>
          </a:xfrm>
        </p:spPr>
        <p:txBody>
          <a:bodyPr anchor="ctr">
            <a:normAutofit/>
          </a:bodyPr>
          <a:lstStyle/>
          <a:p>
            <a:r>
              <a:rPr lang="de-DE" sz="4400" b="1">
                <a:solidFill>
                  <a:srgbClr val="FF0000"/>
                </a:solidFill>
              </a:rPr>
              <a:t>Angriffe auf </a:t>
            </a:r>
            <a:r>
              <a:rPr lang="de-DE" sz="4400" b="1" smtClean="0">
                <a:solidFill>
                  <a:srgbClr val="FF0000"/>
                </a:solidFill>
              </a:rPr>
              <a:t>Paulus</a:t>
            </a:r>
            <a:endParaRPr lang="de-DE" sz="3600"/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>
          <a:xfrm>
            <a:off x="841248" y="2327564"/>
            <a:ext cx="11350752" cy="4010891"/>
          </a:xfrm>
        </p:spPr>
        <p:txBody>
          <a:bodyPr>
            <a:normAutofit/>
          </a:bodyPr>
          <a:lstStyle/>
          <a:p>
            <a:pPr marL="742950" indent="-742950" algn="l">
              <a:buAutoNum type="alphaLcParenR"/>
            </a:pPr>
            <a:r>
              <a:rPr lang="de-DE" sz="4000" smtClean="0"/>
              <a:t>Paulus ist ängstlich</a:t>
            </a:r>
          </a:p>
          <a:p>
            <a:pPr marL="742950" indent="-742950" algn="l">
              <a:buAutoNum type="alphaLcParenR"/>
            </a:pPr>
            <a:r>
              <a:rPr lang="de-DE" sz="4000" smtClean="0"/>
              <a:t>Paulus kämpft mit selbstsüchtigen Mitteln</a:t>
            </a:r>
          </a:p>
          <a:p>
            <a:pPr marL="742950" indent="-742950" algn="l">
              <a:buAutoNum type="alphaLcParenR"/>
            </a:pPr>
            <a:r>
              <a:rPr lang="de-DE" sz="4000" smtClean="0"/>
              <a:t>Gehört er wirklich Christus an?</a:t>
            </a:r>
          </a:p>
          <a:p>
            <a:pPr marL="742950" indent="-742950" algn="l">
              <a:buAutoNum type="alphaLcParenR"/>
            </a:pPr>
            <a:r>
              <a:rPr lang="de-DE" sz="4000" smtClean="0"/>
              <a:t>Was hat er für eine Vollmacht?</a:t>
            </a:r>
          </a:p>
          <a:p>
            <a:pPr marL="742950" indent="-742950" algn="l">
              <a:buAutoNum type="alphaLcParenR"/>
            </a:pPr>
            <a:endParaRPr lang="de-DE" sz="4000" smtClean="0"/>
          </a:p>
          <a:p>
            <a:pPr marL="742950" indent="-742950" algn="l">
              <a:buAutoNum type="alphaLcParenR"/>
            </a:pPr>
            <a:endParaRPr lang="de-DE" sz="4000" smtClean="0"/>
          </a:p>
          <a:p>
            <a:pPr marL="742950" indent="-742950" algn="l">
              <a:buAutoNum type="alphaLcParenR"/>
            </a:pPr>
            <a:endParaRPr lang="de-DE" sz="4000"/>
          </a:p>
        </p:txBody>
      </p:sp>
    </p:spTree>
    <p:extLst>
      <p:ext uri="{BB962C8B-B14F-4D97-AF65-F5344CB8AC3E}">
        <p14:creationId xmlns:p14="http://schemas.microsoft.com/office/powerpoint/2010/main" val="2434560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67338" y="652896"/>
            <a:ext cx="9144000" cy="1496289"/>
          </a:xfrm>
        </p:spPr>
        <p:txBody>
          <a:bodyPr anchor="ctr">
            <a:normAutofit/>
          </a:bodyPr>
          <a:lstStyle/>
          <a:p>
            <a:r>
              <a:rPr lang="de-DE" sz="4400" b="1">
                <a:solidFill>
                  <a:srgbClr val="0070C0"/>
                </a:solidFill>
              </a:rPr>
              <a:t>Seine </a:t>
            </a:r>
            <a:r>
              <a:rPr lang="de-DE" sz="4400" b="1" smtClean="0">
                <a:solidFill>
                  <a:srgbClr val="0070C0"/>
                </a:solidFill>
              </a:rPr>
              <a:t>Verteidigung</a:t>
            </a:r>
            <a:endParaRPr lang="de-DE" sz="4400"/>
          </a:p>
        </p:txBody>
      </p:sp>
      <p:sp>
        <p:nvSpPr>
          <p:cNvPr id="4" name="Untertitel 5"/>
          <p:cNvSpPr txBox="1">
            <a:spLocks/>
          </p:cNvSpPr>
          <p:nvPr/>
        </p:nvSpPr>
        <p:spPr>
          <a:xfrm>
            <a:off x="976745" y="2149185"/>
            <a:ext cx="10933902" cy="3103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Möchte weiterhin im Geist der Liebe und Güte Christi handeln!</a:t>
            </a:r>
          </a:p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Auftrag zu helfen</a:t>
            </a:r>
          </a:p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Beruft sich erneut auf Gott</a:t>
            </a:r>
            <a:endParaRPr lang="de-DE" sz="4000"/>
          </a:p>
        </p:txBody>
      </p:sp>
    </p:spTree>
    <p:extLst>
      <p:ext uri="{BB962C8B-B14F-4D97-AF65-F5344CB8AC3E}">
        <p14:creationId xmlns:p14="http://schemas.microsoft.com/office/powerpoint/2010/main" val="68550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51284" y="592973"/>
            <a:ext cx="9144000" cy="995195"/>
          </a:xfrm>
        </p:spPr>
        <p:txBody>
          <a:bodyPr/>
          <a:lstStyle/>
          <a:p>
            <a:r>
              <a:rPr lang="de-DE" b="1" smtClean="0"/>
              <a:t>Meine Seele ist betrübt</a:t>
            </a:r>
            <a:endParaRPr lang="de-DE" b="1"/>
          </a:p>
        </p:txBody>
      </p:sp>
      <p:sp>
        <p:nvSpPr>
          <p:cNvPr id="5" name="Untertitel 2"/>
          <p:cNvSpPr txBox="1">
            <a:spLocks/>
          </p:cNvSpPr>
          <p:nvPr/>
        </p:nvSpPr>
        <p:spPr>
          <a:xfrm>
            <a:off x="506021" y="2369127"/>
            <a:ext cx="11263085" cy="33976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800" smtClean="0"/>
              <a:t>Wie antworte ich auf Verleumdung </a:t>
            </a:r>
          </a:p>
          <a:p>
            <a:r>
              <a:rPr lang="de-DE" sz="4800" smtClean="0"/>
              <a:t>und üble Nachrede?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3136050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8417" y="576470"/>
            <a:ext cx="11933583" cy="4929808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de-DE" sz="5400" b="1" smtClean="0">
                <a:solidFill>
                  <a:schemeClr val="bg1"/>
                </a:solidFill>
              </a:rPr>
              <a:t>2. Die Realität für Christen</a:t>
            </a:r>
            <a:r>
              <a:rPr lang="de-DE" b="1" smtClean="0">
                <a:solidFill>
                  <a:schemeClr val="bg1"/>
                </a:solidFill>
              </a:rPr>
              <a:t/>
            </a:r>
            <a:br>
              <a:rPr lang="de-DE" b="1" smtClean="0">
                <a:solidFill>
                  <a:schemeClr val="bg1"/>
                </a:solidFill>
              </a:rPr>
            </a:br>
            <a:r>
              <a:rPr lang="de-DE" sz="4400" smtClean="0">
                <a:solidFill>
                  <a:schemeClr val="bg1"/>
                </a:solidFill>
              </a:rPr>
              <a:t>a) Müssen </a:t>
            </a:r>
            <a:r>
              <a:rPr lang="de-DE" sz="4400">
                <a:solidFill>
                  <a:schemeClr val="bg1"/>
                </a:solidFill>
              </a:rPr>
              <a:t>wir auch mit Schwierigkeiten rechnen?</a:t>
            </a:r>
            <a:br>
              <a:rPr lang="de-DE" sz="4400">
                <a:solidFill>
                  <a:schemeClr val="bg1"/>
                </a:solidFill>
              </a:rPr>
            </a:br>
            <a:endParaRPr lang="de-DE">
              <a:solidFill>
                <a:schemeClr val="bg1"/>
              </a:solidFill>
            </a:endParaRPr>
          </a:p>
        </p:txBody>
      </p:sp>
      <p:sp>
        <p:nvSpPr>
          <p:cNvPr id="5" name="Untertitel 2"/>
          <p:cNvSpPr txBox="1">
            <a:spLocks/>
          </p:cNvSpPr>
          <p:nvPr/>
        </p:nvSpPr>
        <p:spPr>
          <a:xfrm>
            <a:off x="506021" y="2369127"/>
            <a:ext cx="11263085" cy="33976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4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1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25217" y="253299"/>
            <a:ext cx="9144000" cy="953180"/>
          </a:xfrm>
        </p:spPr>
        <p:txBody>
          <a:bodyPr>
            <a:normAutofit/>
          </a:bodyPr>
          <a:lstStyle/>
          <a:p>
            <a:r>
              <a:rPr lang="de-DE" sz="4400"/>
              <a:t>Einige Warnungen im Neuen Testament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77517" y="1498027"/>
            <a:ext cx="11237494" cy="4783503"/>
          </a:xfrm>
        </p:spPr>
        <p:txBody>
          <a:bodyPr numCol="2"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/>
              <a:t>Mat. 7:15 falsche Propheten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b="1"/>
              <a:t>Apg. 20:30 aus eurer Mitte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/>
              <a:t>Röm. 10:2 nicht mit rechter Erkenntnis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b="1"/>
              <a:t>1. Kor. 11:19 Parteiungen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/>
              <a:t>2. Kor. 11:13 falsche Apostel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b="1"/>
              <a:t>Gal. 1:6-9 anderes Evangelium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/>
              <a:t>Eph. 5:11 keine Gemeinschaft mit…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b="1"/>
              <a:t>Phil. 1:15 Christus predigen aus Neid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b="1"/>
              <a:t>Kol. 2:8 Seht zu, dass niemand euch…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/>
              <a:t>1. Thess. 5:21 von aller Art des Bösen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/>
              <a:t>2. Thes. 3 nicht nach der Überlieferung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/>
              <a:t>1. Tim. 1:4 mehr Streitfragen hervorbringen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/>
              <a:t>2. Tim. 4:3 gesunde Lehre nicht ertragen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/>
              <a:t>Tit. 1:14 von der Wahrheit abwenden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/>
              <a:t>Heb. 5:14 Unterscheidung gut/böse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/>
              <a:t>Jak. 2:9 die Person ansehen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/>
              <a:t>1. Petr. 4:15 nicht leiden als Übeltäter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b="1"/>
              <a:t>2. Petr. 2:1 unter euch falsche Lehrer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/>
              <a:t>1. Joh. 4 prüft die Geister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/>
              <a:t>2. Joh. 9 in der Lehre Christi bleiben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b="1"/>
              <a:t>3. Joh. 9-10 Diotrephes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/>
              <a:t>Jud. 1:12 Flecken bei euren Liebesmahlen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/>
              <a:t>Off. 2 + 3 geprüft und als Lügern befunden; Lehre Bileams, Nikolaiten, Isebel</a:t>
            </a:r>
          </a:p>
        </p:txBody>
      </p:sp>
    </p:spTree>
    <p:extLst>
      <p:ext uri="{BB962C8B-B14F-4D97-AF65-F5344CB8AC3E}">
        <p14:creationId xmlns:p14="http://schemas.microsoft.com/office/powerpoint/2010/main" val="75549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8417" y="576470"/>
            <a:ext cx="11933583" cy="4929808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de-DE" sz="5400" b="1" smtClean="0">
                <a:solidFill>
                  <a:schemeClr val="bg1"/>
                </a:solidFill>
              </a:rPr>
              <a:t>2. Die Realität für Christen</a:t>
            </a:r>
            <a:r>
              <a:rPr lang="de-DE" b="1" smtClean="0">
                <a:solidFill>
                  <a:schemeClr val="bg1"/>
                </a:solidFill>
              </a:rPr>
              <a:t/>
            </a:r>
            <a:br>
              <a:rPr lang="de-DE" b="1" smtClean="0">
                <a:solidFill>
                  <a:schemeClr val="bg1"/>
                </a:solidFill>
              </a:rPr>
            </a:br>
            <a:r>
              <a:rPr lang="de-DE" sz="4400" smtClean="0">
                <a:solidFill>
                  <a:schemeClr val="bg1"/>
                </a:solidFill>
              </a:rPr>
              <a:t>a) Müssen </a:t>
            </a:r>
            <a:r>
              <a:rPr lang="de-DE" sz="4400">
                <a:solidFill>
                  <a:schemeClr val="bg1"/>
                </a:solidFill>
              </a:rPr>
              <a:t>wir auch mit Schwierigkeiten rechnen?</a:t>
            </a:r>
            <a:br>
              <a:rPr lang="de-DE" sz="4400">
                <a:solidFill>
                  <a:schemeClr val="bg1"/>
                </a:solidFill>
              </a:rPr>
            </a:br>
            <a:r>
              <a:rPr lang="de-DE" sz="4400" b="1" smtClean="0">
                <a:solidFill>
                  <a:schemeClr val="bg1"/>
                </a:solidFill>
              </a:rPr>
              <a:t>b) Und </a:t>
            </a:r>
            <a:r>
              <a:rPr lang="de-DE" sz="4400" b="1">
                <a:solidFill>
                  <a:schemeClr val="bg1"/>
                </a:solidFill>
              </a:rPr>
              <a:t>Gottes Verheissungen dabei</a:t>
            </a:r>
            <a:r>
              <a:rPr lang="de-DE" sz="4400" b="1" smtClean="0">
                <a:solidFill>
                  <a:schemeClr val="bg1"/>
                </a:solidFill>
              </a:rPr>
              <a:t>?</a:t>
            </a:r>
            <a:endParaRPr lang="de-DE">
              <a:solidFill>
                <a:schemeClr val="bg1"/>
              </a:solidFill>
            </a:endParaRPr>
          </a:p>
        </p:txBody>
      </p:sp>
      <p:sp>
        <p:nvSpPr>
          <p:cNvPr id="5" name="Untertitel 2"/>
          <p:cNvSpPr txBox="1">
            <a:spLocks/>
          </p:cNvSpPr>
          <p:nvPr/>
        </p:nvSpPr>
        <p:spPr>
          <a:xfrm>
            <a:off x="506021" y="2369127"/>
            <a:ext cx="11263085" cy="33976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4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72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8417" y="576470"/>
            <a:ext cx="11933583" cy="4929808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de-DE" sz="5400" b="1" smtClean="0">
                <a:solidFill>
                  <a:schemeClr val="bg1"/>
                </a:solidFill>
              </a:rPr>
              <a:t>2. Die Realität für Christen</a:t>
            </a:r>
            <a:r>
              <a:rPr lang="de-DE" b="1" smtClean="0">
                <a:solidFill>
                  <a:schemeClr val="bg1"/>
                </a:solidFill>
              </a:rPr>
              <a:t/>
            </a:r>
            <a:br>
              <a:rPr lang="de-DE" b="1" smtClean="0">
                <a:solidFill>
                  <a:schemeClr val="bg1"/>
                </a:solidFill>
              </a:rPr>
            </a:br>
            <a:r>
              <a:rPr lang="de-DE" sz="4400" smtClean="0">
                <a:solidFill>
                  <a:schemeClr val="bg1"/>
                </a:solidFill>
              </a:rPr>
              <a:t>a) Müssen </a:t>
            </a:r>
            <a:r>
              <a:rPr lang="de-DE" sz="4400">
                <a:solidFill>
                  <a:schemeClr val="bg1"/>
                </a:solidFill>
              </a:rPr>
              <a:t>wir auch mit Schwierigkeiten rechnen?</a:t>
            </a:r>
            <a:br>
              <a:rPr lang="de-DE" sz="4400">
                <a:solidFill>
                  <a:schemeClr val="bg1"/>
                </a:solidFill>
              </a:rPr>
            </a:br>
            <a:r>
              <a:rPr lang="de-DE" sz="4400" smtClean="0">
                <a:solidFill>
                  <a:schemeClr val="bg1"/>
                </a:solidFill>
              </a:rPr>
              <a:t>b) Und </a:t>
            </a:r>
            <a:r>
              <a:rPr lang="de-DE" sz="4400">
                <a:solidFill>
                  <a:schemeClr val="bg1"/>
                </a:solidFill>
              </a:rPr>
              <a:t>Gottes Verheissungen dabei?</a:t>
            </a:r>
            <a:br>
              <a:rPr lang="de-DE" sz="4400">
                <a:solidFill>
                  <a:schemeClr val="bg1"/>
                </a:solidFill>
              </a:rPr>
            </a:br>
            <a:r>
              <a:rPr lang="de-DE" sz="4400" b="1" smtClean="0">
                <a:solidFill>
                  <a:schemeClr val="bg1"/>
                </a:solidFill>
              </a:rPr>
              <a:t>c) Unsere </a:t>
            </a:r>
            <a:r>
              <a:rPr lang="de-DE" sz="4400" b="1">
                <a:solidFill>
                  <a:schemeClr val="bg1"/>
                </a:solidFill>
              </a:rPr>
              <a:t>Verteidung mit Gott als Zeugen</a:t>
            </a:r>
            <a:r>
              <a:rPr lang="de-DE" sz="4400" b="1" smtClean="0">
                <a:solidFill>
                  <a:schemeClr val="bg1"/>
                </a:solidFill>
              </a:rPr>
              <a:t>?</a:t>
            </a:r>
            <a:endParaRPr lang="de-DE" b="1">
              <a:solidFill>
                <a:schemeClr val="bg1"/>
              </a:solidFill>
            </a:endParaRPr>
          </a:p>
        </p:txBody>
      </p:sp>
      <p:sp>
        <p:nvSpPr>
          <p:cNvPr id="5" name="Untertitel 2"/>
          <p:cNvSpPr txBox="1">
            <a:spLocks/>
          </p:cNvSpPr>
          <p:nvPr/>
        </p:nvSpPr>
        <p:spPr>
          <a:xfrm>
            <a:off x="506021" y="2369127"/>
            <a:ext cx="11263085" cy="33976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4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72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92914" y="2054803"/>
            <a:ext cx="10889298" cy="1088448"/>
          </a:xfrm>
        </p:spPr>
        <p:txBody>
          <a:bodyPr>
            <a:normAutofit fontScale="90000"/>
          </a:bodyPr>
          <a:lstStyle/>
          <a:p>
            <a:r>
              <a:rPr lang="de-DE" b="1">
                <a:solidFill>
                  <a:schemeClr val="bg1"/>
                </a:solidFill>
              </a:rPr>
              <a:t>3</a:t>
            </a:r>
            <a:r>
              <a:rPr lang="de-DE" b="1" smtClean="0">
                <a:solidFill>
                  <a:schemeClr val="bg1"/>
                </a:solidFill>
              </a:rPr>
              <a:t>. Was können wir von Paulus lernen?</a:t>
            </a:r>
            <a:endParaRPr lang="de-DE" b="1">
              <a:solidFill>
                <a:schemeClr val="bg1"/>
              </a:solidFill>
            </a:endParaRPr>
          </a:p>
        </p:txBody>
      </p:sp>
      <p:sp>
        <p:nvSpPr>
          <p:cNvPr id="5" name="Untertitel 2"/>
          <p:cNvSpPr txBox="1">
            <a:spLocks/>
          </p:cNvSpPr>
          <p:nvPr/>
        </p:nvSpPr>
        <p:spPr>
          <a:xfrm>
            <a:off x="506021" y="2369127"/>
            <a:ext cx="11263085" cy="33976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4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104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45473"/>
            <a:ext cx="12192000" cy="1463871"/>
          </a:xfrm>
        </p:spPr>
        <p:txBody>
          <a:bodyPr>
            <a:normAutofit/>
          </a:bodyPr>
          <a:lstStyle/>
          <a:p>
            <a:r>
              <a:rPr lang="de-DE" sz="4400" b="1" smtClean="0"/>
              <a:t>Wie </a:t>
            </a:r>
            <a:r>
              <a:rPr lang="de-DE" sz="4400" b="1"/>
              <a:t>antworte ich auf üble Nachrede und Verleumdung?</a:t>
            </a:r>
            <a:endParaRPr lang="de-DE" sz="4400"/>
          </a:p>
        </p:txBody>
      </p:sp>
      <p:sp>
        <p:nvSpPr>
          <p:cNvPr id="4" name="Untertitel 5"/>
          <p:cNvSpPr txBox="1">
            <a:spLocks/>
          </p:cNvSpPr>
          <p:nvPr/>
        </p:nvSpPr>
        <p:spPr>
          <a:xfrm>
            <a:off x="748145" y="1846916"/>
            <a:ext cx="10933902" cy="4117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Nicht aufgeben!</a:t>
            </a:r>
          </a:p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Vergeltet niemand Böses mit Bösem</a:t>
            </a:r>
          </a:p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Konfrontieren – nach Gottes Maßstab</a:t>
            </a:r>
          </a:p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An Gott festhalten</a:t>
            </a:r>
          </a:p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Sich selbst anschauen.</a:t>
            </a:r>
          </a:p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Gute Beziehungen pflegen und nutzen</a:t>
            </a:r>
          </a:p>
        </p:txBody>
      </p:sp>
    </p:spTree>
    <p:extLst>
      <p:ext uri="{BB962C8B-B14F-4D97-AF65-F5344CB8AC3E}">
        <p14:creationId xmlns:p14="http://schemas.microsoft.com/office/powerpoint/2010/main" val="332225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tertitel 5"/>
          <p:cNvSpPr txBox="1">
            <a:spLocks/>
          </p:cNvSpPr>
          <p:nvPr/>
        </p:nvSpPr>
        <p:spPr>
          <a:xfrm>
            <a:off x="0" y="616271"/>
            <a:ext cx="11986591" cy="57050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400" smtClean="0">
                <a:solidFill>
                  <a:srgbClr val="00B050"/>
                </a:solidFill>
              </a:rPr>
              <a:t>Bedenke ich </a:t>
            </a:r>
            <a:r>
              <a:rPr lang="de-DE" sz="4400">
                <a:solidFill>
                  <a:srgbClr val="00B050"/>
                </a:solidFill>
              </a:rPr>
              <a:t>die Herkunft dieser Christen, dann weiß </a:t>
            </a:r>
            <a:r>
              <a:rPr lang="de-DE" sz="4400" smtClean="0">
                <a:solidFill>
                  <a:srgbClr val="00B050"/>
                </a:solidFill>
              </a:rPr>
              <a:t>ich beim </a:t>
            </a:r>
            <a:r>
              <a:rPr lang="de-DE" sz="4400">
                <a:solidFill>
                  <a:srgbClr val="00B050"/>
                </a:solidFill>
              </a:rPr>
              <a:t>Lesen der Korintherbriefe nicht, worüber </a:t>
            </a:r>
            <a:r>
              <a:rPr lang="de-DE" sz="4400" smtClean="0">
                <a:solidFill>
                  <a:srgbClr val="00B050"/>
                </a:solidFill>
              </a:rPr>
              <a:t>ich mehr </a:t>
            </a:r>
            <a:r>
              <a:rPr lang="de-DE" sz="4400" b="1">
                <a:solidFill>
                  <a:srgbClr val="00B050"/>
                </a:solidFill>
              </a:rPr>
              <a:t>ermutigt</a:t>
            </a:r>
            <a:r>
              <a:rPr lang="de-DE" sz="4400">
                <a:solidFill>
                  <a:srgbClr val="00B050"/>
                </a:solidFill>
              </a:rPr>
              <a:t> sein </a:t>
            </a:r>
            <a:r>
              <a:rPr lang="de-DE" sz="4400" smtClean="0">
                <a:solidFill>
                  <a:srgbClr val="00B050"/>
                </a:solidFill>
              </a:rPr>
              <a:t>soll…</a:t>
            </a:r>
          </a:p>
          <a:p>
            <a:endParaRPr lang="de-DE" sz="1500"/>
          </a:p>
          <a:p>
            <a:pPr lvl="0"/>
            <a:r>
              <a:rPr lang="de-DE" sz="4400"/>
              <a:t>über den unerschrockenen Glauben und den überragenden Mut des Apostels, der doch wohl aus Verzweiflung hätte aufgeben können </a:t>
            </a:r>
          </a:p>
          <a:p>
            <a:pPr lvl="0"/>
            <a:r>
              <a:rPr lang="de-DE" sz="2600"/>
              <a:t>oder </a:t>
            </a:r>
          </a:p>
          <a:p>
            <a:pPr lvl="0"/>
            <a:r>
              <a:rPr lang="de-DE" sz="4400"/>
              <a:t>über den Gott, der auf solchem nichtsversprechenden Boden seine Gemeinde in dieser Welt baut</a:t>
            </a:r>
            <a:r>
              <a:rPr lang="de-DE" sz="4400" smtClean="0"/>
              <a:t>.</a:t>
            </a:r>
            <a:endParaRPr lang="de-DE" sz="4400"/>
          </a:p>
        </p:txBody>
      </p:sp>
    </p:spTree>
    <p:extLst>
      <p:ext uri="{BB962C8B-B14F-4D97-AF65-F5344CB8AC3E}">
        <p14:creationId xmlns:p14="http://schemas.microsoft.com/office/powerpoint/2010/main" val="3137845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>
          <a:xfrm>
            <a:off x="2788807" y="2177429"/>
            <a:ext cx="6311822" cy="3457130"/>
          </a:xfrm>
        </p:spPr>
        <p:txBody>
          <a:bodyPr numCol="1">
            <a:normAutofit/>
          </a:bodyPr>
          <a:lstStyle/>
          <a:p>
            <a:pPr marL="1200150" lvl="1" indent="-742950" algn="l">
              <a:buFont typeface="+mj-lt"/>
              <a:buAutoNum type="arabicPeriod"/>
            </a:pPr>
            <a:r>
              <a:rPr lang="de-DE" sz="4800" smtClean="0"/>
              <a:t>Beleidigung</a:t>
            </a:r>
            <a:endParaRPr lang="de-DE" sz="4800" dirty="0"/>
          </a:p>
          <a:p>
            <a:pPr marL="1200150" lvl="1" indent="-742950" algn="l">
              <a:buFont typeface="+mj-lt"/>
              <a:buAutoNum type="arabicPeriod"/>
            </a:pPr>
            <a:r>
              <a:rPr lang="de-DE" sz="4800" smtClean="0"/>
              <a:t>Üble Nachrede</a:t>
            </a:r>
            <a:endParaRPr lang="de-DE" sz="4800" dirty="0"/>
          </a:p>
          <a:p>
            <a:pPr marL="1200150" lvl="1" indent="-742950" algn="l">
              <a:buFont typeface="+mj-lt"/>
              <a:buAutoNum type="arabicPeriod"/>
            </a:pPr>
            <a:r>
              <a:rPr lang="de-DE" sz="4800" smtClean="0"/>
              <a:t>Verleumdung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332670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592973"/>
            <a:ext cx="12192000" cy="995195"/>
          </a:xfrm>
        </p:spPr>
        <p:txBody>
          <a:bodyPr>
            <a:normAutofit/>
          </a:bodyPr>
          <a:lstStyle/>
          <a:p>
            <a:r>
              <a:rPr lang="de-DE" b="1" smtClean="0"/>
              <a:t>Paulus und die Gemeinde in Korinth</a:t>
            </a:r>
            <a:endParaRPr lang="de-DE" b="1"/>
          </a:p>
        </p:txBody>
      </p:sp>
      <p:sp>
        <p:nvSpPr>
          <p:cNvPr id="5" name="Untertitel 2"/>
          <p:cNvSpPr txBox="1">
            <a:spLocks/>
          </p:cNvSpPr>
          <p:nvPr/>
        </p:nvSpPr>
        <p:spPr>
          <a:xfrm>
            <a:off x="506021" y="2369127"/>
            <a:ext cx="11263085" cy="39069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4800" smtClean="0"/>
              <a:t>Paulus kam nach Korinth ca. 50 n.Chr.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4800" smtClean="0"/>
              <a:t>Arbeitete mit Aquila und Priscilla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4800" smtClean="0"/>
              <a:t>Jeden Sabbat in der Synagoge: Jesus der Christus!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4800" smtClean="0"/>
              <a:t>Silas und Timotheus 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4800" smtClean="0"/>
              <a:t>1 ½ Jahre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2331387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592973"/>
            <a:ext cx="12192000" cy="995195"/>
          </a:xfrm>
        </p:spPr>
        <p:txBody>
          <a:bodyPr>
            <a:normAutofit/>
          </a:bodyPr>
          <a:lstStyle/>
          <a:p>
            <a:r>
              <a:rPr lang="de-DE" b="1" smtClean="0"/>
              <a:t>Paulus und die Gemeinde in Korinth</a:t>
            </a:r>
            <a:endParaRPr lang="de-DE" b="1"/>
          </a:p>
        </p:txBody>
      </p:sp>
      <p:sp>
        <p:nvSpPr>
          <p:cNvPr id="5" name="Untertitel 2"/>
          <p:cNvSpPr txBox="1">
            <a:spLocks/>
          </p:cNvSpPr>
          <p:nvPr/>
        </p:nvSpPr>
        <p:spPr>
          <a:xfrm>
            <a:off x="506021" y="2369127"/>
            <a:ext cx="10903197" cy="39069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4800" smtClean="0"/>
              <a:t>Wie ein Korinther zu leben = absolut unmoralisches Leben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4800" u="sng" smtClean="0"/>
              <a:t>Viele</a:t>
            </a:r>
            <a:r>
              <a:rPr lang="de-DE" sz="4800" smtClean="0"/>
              <a:t> Probleme mussten korrigiert werden (1. Korintherbrief)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4800" smtClean="0"/>
              <a:t>Es gab Besuche, Briefe, Berichte</a:t>
            </a:r>
          </a:p>
          <a:p>
            <a:pPr marL="685800" indent="-685800" algn="l">
              <a:buFont typeface="Arial" panose="020B0604020202020204" pitchFamily="34" charset="0"/>
              <a:buChar char="•"/>
            </a:pPr>
            <a:r>
              <a:rPr lang="de-DE" sz="4800" smtClean="0"/>
              <a:t>Tränen, Enttäuschungen, üble Nachrede…</a:t>
            </a:r>
            <a:endParaRPr lang="de-DE" sz="4800" dirty="0"/>
          </a:p>
        </p:txBody>
      </p:sp>
    </p:spTree>
    <p:extLst>
      <p:ext uri="{BB962C8B-B14F-4D97-AF65-F5344CB8AC3E}">
        <p14:creationId xmlns:p14="http://schemas.microsoft.com/office/powerpoint/2010/main" val="2168369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512473"/>
            <a:ext cx="12192000" cy="1296450"/>
          </a:xfrm>
        </p:spPr>
        <p:txBody>
          <a:bodyPr anchor="ctr">
            <a:normAutofit fontScale="90000"/>
          </a:bodyPr>
          <a:lstStyle/>
          <a:p>
            <a:r>
              <a:rPr lang="de-DE" sz="4400" b="1" smtClean="0"/>
              <a:t>Wie antworte ich auf Verleumdung und üble Nachrede?</a:t>
            </a:r>
            <a:endParaRPr lang="de-DE" sz="3600"/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>
          <a:xfrm>
            <a:off x="397565" y="1808923"/>
            <a:ext cx="11396870" cy="4275633"/>
          </a:xfrm>
        </p:spPr>
        <p:txBody>
          <a:bodyPr>
            <a:noAutofit/>
          </a:bodyPr>
          <a:lstStyle/>
          <a:p>
            <a:pPr marL="742950" indent="-742950" algn="l">
              <a:buAutoNum type="arabicParenR"/>
            </a:pPr>
            <a:r>
              <a:rPr lang="de-DE" sz="3600" smtClean="0"/>
              <a:t>Wir untersuchen die Verteidigung des Paulus (4 Bsp.)</a:t>
            </a:r>
          </a:p>
          <a:p>
            <a:pPr marL="1657350" lvl="2" indent="-742950" algn="l">
              <a:buFont typeface="+mj-lt"/>
              <a:buAutoNum type="alphaLcParenR"/>
            </a:pPr>
            <a:r>
              <a:rPr lang="de-DE" sz="3200" smtClean="0"/>
              <a:t>Was </a:t>
            </a:r>
            <a:r>
              <a:rPr lang="de-DE" sz="3200"/>
              <a:t>spricht er </a:t>
            </a:r>
            <a:r>
              <a:rPr lang="de-DE" sz="3200" smtClean="0"/>
              <a:t>an</a:t>
            </a:r>
            <a:r>
              <a:rPr lang="de-DE" sz="3200"/>
              <a:t>? </a:t>
            </a:r>
            <a:endParaRPr lang="de-DE" sz="3200" smtClean="0"/>
          </a:p>
          <a:p>
            <a:pPr marL="1657350" lvl="2" indent="-742950" algn="l">
              <a:buFont typeface="+mj-lt"/>
              <a:buAutoNum type="alphaLcParenR"/>
            </a:pPr>
            <a:r>
              <a:rPr lang="de-DE" sz="3200" smtClean="0"/>
              <a:t>Was </a:t>
            </a:r>
            <a:r>
              <a:rPr lang="de-DE" sz="3200"/>
              <a:t>erlebte Paulus für </a:t>
            </a:r>
            <a:r>
              <a:rPr lang="de-DE" sz="3200" smtClean="0"/>
              <a:t>Angriffe?</a:t>
            </a:r>
          </a:p>
          <a:p>
            <a:pPr lvl="2" algn="l"/>
            <a:endParaRPr lang="de-DE" sz="1000" smtClean="0"/>
          </a:p>
          <a:p>
            <a:pPr marL="742950" indent="-742950" algn="l">
              <a:buAutoNum type="arabicParenR"/>
            </a:pPr>
            <a:r>
              <a:rPr lang="de-DE" sz="3600" smtClean="0"/>
              <a:t>Die Realität für Christen</a:t>
            </a:r>
          </a:p>
          <a:p>
            <a:pPr marL="1657350" lvl="2" indent="-742950" algn="l">
              <a:buFont typeface="+mj-lt"/>
              <a:buAutoNum type="alphaLcParenR"/>
            </a:pPr>
            <a:r>
              <a:rPr lang="de-DE" sz="3200" smtClean="0"/>
              <a:t>Müssen wir auch mit Schwierigkeiten rechnen?</a:t>
            </a:r>
          </a:p>
          <a:p>
            <a:pPr marL="1657350" lvl="2" indent="-742950" algn="l">
              <a:buFont typeface="+mj-lt"/>
              <a:buAutoNum type="alphaLcParenR"/>
            </a:pPr>
            <a:r>
              <a:rPr lang="de-DE" sz="3200" smtClean="0"/>
              <a:t>Und Gottes Verheissungen dabei?</a:t>
            </a:r>
          </a:p>
          <a:p>
            <a:pPr marL="1657350" lvl="2" indent="-742950" algn="l">
              <a:buFont typeface="+mj-lt"/>
              <a:buAutoNum type="alphaLcParenR"/>
            </a:pPr>
            <a:r>
              <a:rPr lang="de-DE" sz="3200" smtClean="0"/>
              <a:t>Unsere Verteidung mit Gott als Zeugen?</a:t>
            </a:r>
          </a:p>
          <a:p>
            <a:pPr lvl="2" algn="l"/>
            <a:endParaRPr lang="de-DE" sz="1000"/>
          </a:p>
          <a:p>
            <a:pPr marL="742950" indent="-742950" algn="l">
              <a:buAutoNum type="arabicParenR"/>
            </a:pPr>
            <a:r>
              <a:rPr lang="de-DE" sz="3600" smtClean="0"/>
              <a:t>Was können wir von Paulus lernen?</a:t>
            </a:r>
          </a:p>
        </p:txBody>
      </p:sp>
    </p:spTree>
    <p:extLst>
      <p:ext uri="{BB962C8B-B14F-4D97-AF65-F5344CB8AC3E}">
        <p14:creationId xmlns:p14="http://schemas.microsoft.com/office/powerpoint/2010/main" val="10277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6104" y="512473"/>
            <a:ext cx="10933044" cy="1296450"/>
          </a:xfrm>
        </p:spPr>
        <p:txBody>
          <a:bodyPr anchor="ctr">
            <a:normAutofit/>
          </a:bodyPr>
          <a:lstStyle/>
          <a:p>
            <a:r>
              <a:rPr lang="de-DE" sz="4400" b="1" smtClean="0">
                <a:solidFill>
                  <a:srgbClr val="0070C0"/>
                </a:solidFill>
              </a:rPr>
              <a:t>1. Wir untersuchen die Verteidigung von Paulus:</a:t>
            </a:r>
            <a:endParaRPr lang="de-DE" sz="3600">
              <a:solidFill>
                <a:srgbClr val="0070C0"/>
              </a:solidFill>
            </a:endParaRPr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>
          <a:xfrm>
            <a:off x="841248" y="2107096"/>
            <a:ext cx="11350752" cy="3977460"/>
          </a:xfrm>
        </p:spPr>
        <p:txBody>
          <a:bodyPr>
            <a:normAutofit/>
          </a:bodyPr>
          <a:lstStyle/>
          <a:p>
            <a:pPr marL="742950" indent="-742950" algn="l">
              <a:buFont typeface="+mj-lt"/>
              <a:buAutoNum type="arabicParenR"/>
            </a:pPr>
            <a:r>
              <a:rPr lang="de-DE" sz="4000" b="1" smtClean="0"/>
              <a:t>2</a:t>
            </a:r>
            <a:r>
              <a:rPr lang="de-DE" sz="4000" b="1"/>
              <a:t>. Kor. </a:t>
            </a:r>
            <a:r>
              <a:rPr lang="de-DE" sz="4000" b="1" smtClean="0"/>
              <a:t>1:17-24</a:t>
            </a:r>
          </a:p>
          <a:p>
            <a:pPr marL="742950" indent="-742950" algn="l">
              <a:buAutoNum type="arabicParenR"/>
            </a:pPr>
            <a:endParaRPr lang="de-DE" sz="400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7200" y="2107096"/>
            <a:ext cx="6368447" cy="288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86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29300" y="682626"/>
            <a:ext cx="5562600" cy="968375"/>
          </a:xfrm>
        </p:spPr>
        <p:txBody>
          <a:bodyPr anchor="t"/>
          <a:lstStyle/>
          <a:p>
            <a:pPr algn="ctr"/>
            <a:r>
              <a:rPr lang="de-DE" b="1" smtClean="0"/>
              <a:t>Was war denn da los?</a:t>
            </a:r>
            <a:endParaRPr lang="de-DE" b="1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767765" y="1690688"/>
            <a:ext cx="3968579" cy="4351338"/>
          </a:xfrm>
        </p:spPr>
        <p:txBody>
          <a:bodyPr>
            <a:noAutofit/>
          </a:bodyPr>
          <a:lstStyle/>
          <a:p>
            <a:r>
              <a:rPr lang="de-DE" sz="3200" smtClean="0"/>
              <a:t>leichtfertig?</a:t>
            </a:r>
          </a:p>
          <a:p>
            <a:r>
              <a:rPr lang="de-DE" sz="3200" smtClean="0"/>
              <a:t>Mein Wille?</a:t>
            </a:r>
          </a:p>
          <a:p>
            <a:r>
              <a:rPr lang="de-DE" sz="3200" smtClean="0"/>
              <a:t>Unzuverlässig?</a:t>
            </a:r>
          </a:p>
          <a:p>
            <a:r>
              <a:rPr lang="de-DE" sz="3200" smtClean="0"/>
              <a:t>Meine Ehre?</a:t>
            </a:r>
          </a:p>
          <a:p>
            <a:r>
              <a:rPr lang="de-DE" sz="3200" smtClean="0"/>
              <a:t>Welches Fundament?</a:t>
            </a:r>
          </a:p>
          <a:p>
            <a:r>
              <a:rPr lang="de-DE" sz="3200" smtClean="0"/>
              <a:t>Siegel von Gott</a:t>
            </a:r>
            <a:endParaRPr lang="de-DE" sz="3200"/>
          </a:p>
          <a:p>
            <a:r>
              <a:rPr lang="de-DE" sz="3200" smtClean="0"/>
              <a:t>Schonung!!</a:t>
            </a:r>
            <a:endParaRPr lang="de-DE" sz="3200"/>
          </a:p>
          <a:p>
            <a:r>
              <a:rPr lang="de-DE" sz="3200" smtClean="0"/>
              <a:t>Mitarbeiter</a:t>
            </a:r>
            <a:endParaRPr lang="de-DE" sz="3200"/>
          </a:p>
        </p:txBody>
      </p:sp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>
          <a:xfrm>
            <a:off x="539835" y="1947133"/>
            <a:ext cx="6258697" cy="3444017"/>
          </a:xfrm>
        </p:spPr>
        <p:txBody>
          <a:bodyPr>
            <a:normAutofit/>
          </a:bodyPr>
          <a:lstStyle/>
          <a:p>
            <a:r>
              <a:rPr lang="de-DE" sz="3200"/>
              <a:t>Paulus ist unbedacht, gedankenlos:                     „Du wolltest doch zu uns kommen, Paulus?“</a:t>
            </a:r>
          </a:p>
          <a:p>
            <a:r>
              <a:rPr lang="de-DE" sz="3200"/>
              <a:t>Ob auf dich wirklich Verlaß ist?</a:t>
            </a:r>
          </a:p>
          <a:p>
            <a:r>
              <a:rPr lang="de-DE" sz="3200"/>
              <a:t>…und in geistlicher Hinsicht?</a:t>
            </a:r>
          </a:p>
          <a:p>
            <a:r>
              <a:rPr lang="de-DE" sz="3200"/>
              <a:t>…der will uns kontrollieren</a:t>
            </a:r>
            <a:r>
              <a:rPr lang="de-DE" sz="3200" smtClean="0"/>
              <a:t>?</a:t>
            </a:r>
            <a:endParaRPr lang="de-DE" sz="3200"/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688465" y="682626"/>
            <a:ext cx="5648491" cy="8790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smtClean="0">
                <a:solidFill>
                  <a:srgbClr val="FF0000"/>
                </a:solidFill>
              </a:rPr>
              <a:t>Angriffe auf Paulus</a:t>
            </a:r>
            <a:endParaRPr lang="de-DE" sz="3600"/>
          </a:p>
        </p:txBody>
      </p:sp>
    </p:spTree>
    <p:extLst>
      <p:ext uri="{BB962C8B-B14F-4D97-AF65-F5344CB8AC3E}">
        <p14:creationId xmlns:p14="http://schemas.microsoft.com/office/powerpoint/2010/main" val="419992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build="p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67338" y="581891"/>
            <a:ext cx="9144000" cy="1496289"/>
          </a:xfrm>
        </p:spPr>
        <p:txBody>
          <a:bodyPr anchor="ctr">
            <a:normAutofit/>
          </a:bodyPr>
          <a:lstStyle/>
          <a:p>
            <a:r>
              <a:rPr lang="de-DE" sz="4400" b="1" smtClean="0">
                <a:solidFill>
                  <a:srgbClr val="0070C0"/>
                </a:solidFill>
              </a:rPr>
              <a:t>Seine Verteidigung</a:t>
            </a:r>
            <a:endParaRPr lang="de-DE" sz="4400"/>
          </a:p>
        </p:txBody>
      </p:sp>
      <p:sp>
        <p:nvSpPr>
          <p:cNvPr id="4" name="Untertitel 5"/>
          <p:cNvSpPr txBox="1">
            <a:spLocks/>
          </p:cNvSpPr>
          <p:nvPr/>
        </p:nvSpPr>
        <p:spPr>
          <a:xfrm>
            <a:off x="1101436" y="2740534"/>
            <a:ext cx="10933902" cy="3535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Font typeface="+mj-lt"/>
              <a:buAutoNum type="arabicParenBoth"/>
            </a:pPr>
            <a:r>
              <a:rPr lang="de-DE" sz="4000" smtClean="0"/>
              <a:t>Keine Vergeltung (Böses mit Bösem)</a:t>
            </a:r>
          </a:p>
          <a:p>
            <a:pPr marL="742950" indent="-742950" algn="l">
              <a:buFont typeface="Arial" panose="020B0604020202020204" pitchFamily="34" charset="0"/>
              <a:buAutoNum type="arabicParenBoth"/>
            </a:pPr>
            <a:r>
              <a:rPr lang="de-DE" sz="4000" smtClean="0"/>
              <a:t>Ehrliche, offene Gründe zur Erklärung:</a:t>
            </a:r>
          </a:p>
          <a:p>
            <a:pPr marL="1200150" lvl="1" indent="-742950" algn="l">
              <a:buFont typeface="+mj-lt"/>
              <a:buAutoNum type="alphaLcParenR"/>
            </a:pPr>
            <a:r>
              <a:rPr lang="de-DE" sz="3600" smtClean="0"/>
              <a:t>Ihr selbst solltet es besser wissen</a:t>
            </a:r>
          </a:p>
          <a:p>
            <a:pPr marL="1200150" lvl="1" indent="-742950" algn="l">
              <a:buFont typeface="+mj-lt"/>
              <a:buAutoNum type="alphaLcParenR"/>
            </a:pPr>
            <a:r>
              <a:rPr lang="de-DE" sz="3600" smtClean="0"/>
              <a:t>Gott ist mein Zeuge</a:t>
            </a:r>
          </a:p>
          <a:p>
            <a:pPr marL="1200150" lvl="1" indent="-742950" algn="l">
              <a:buFont typeface="+mj-lt"/>
              <a:buAutoNum type="alphaLcParenR"/>
            </a:pPr>
            <a:r>
              <a:rPr lang="de-DE" sz="3600" smtClean="0"/>
              <a:t>Um euch zu schonen…</a:t>
            </a:r>
          </a:p>
          <a:p>
            <a:pPr marL="742950" indent="-742950">
              <a:buFont typeface="Arial" panose="020B0604020202020204" pitchFamily="34" charset="0"/>
              <a:buAutoNum type="arabicParenBoth"/>
            </a:pPr>
            <a:endParaRPr lang="de-DE" sz="4000" smtClean="0"/>
          </a:p>
          <a:p>
            <a:pPr marL="742950" indent="-742950">
              <a:buFont typeface="Arial" panose="020B0604020202020204" pitchFamily="34" charset="0"/>
              <a:buAutoNum type="arabicParenBoth"/>
            </a:pPr>
            <a:endParaRPr lang="de-DE" sz="4000"/>
          </a:p>
        </p:txBody>
      </p:sp>
    </p:spTree>
    <p:extLst>
      <p:ext uri="{BB962C8B-B14F-4D97-AF65-F5344CB8AC3E}">
        <p14:creationId xmlns:p14="http://schemas.microsoft.com/office/powerpoint/2010/main" val="263467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990</Words>
  <Application>Microsoft Office PowerPoint</Application>
  <PresentationFormat>Breitbild</PresentationFormat>
  <Paragraphs>187</Paragraphs>
  <Slides>26</Slides>
  <Notes>26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Symbol</vt:lpstr>
      <vt:lpstr>Office Theme</vt:lpstr>
      <vt:lpstr>PowerPoint-Präsentation</vt:lpstr>
      <vt:lpstr>Meine Seele ist betrübt</vt:lpstr>
      <vt:lpstr>PowerPoint-Präsentation</vt:lpstr>
      <vt:lpstr>Paulus und die Gemeinde in Korinth</vt:lpstr>
      <vt:lpstr>Paulus und die Gemeinde in Korinth</vt:lpstr>
      <vt:lpstr>Wie antworte ich auf Verleumdung und üble Nachrede?</vt:lpstr>
      <vt:lpstr>1. Wir untersuchen die Verteidigung von Paulus:</vt:lpstr>
      <vt:lpstr>Was war denn da los?</vt:lpstr>
      <vt:lpstr>Seine Verteidigung</vt:lpstr>
      <vt:lpstr>1. Wir untersuchen die Verteidigung von Paulus:</vt:lpstr>
      <vt:lpstr>Was war denn da los?</vt:lpstr>
      <vt:lpstr>Seine Verteidigung</vt:lpstr>
      <vt:lpstr>1. Wir untersuchen die Verteidigung von Paulus:</vt:lpstr>
      <vt:lpstr>Was war denn da los?</vt:lpstr>
      <vt:lpstr>Seine Verteidigung</vt:lpstr>
      <vt:lpstr>1. Wir untersuchen die Verteidigung von Paulus:</vt:lpstr>
      <vt:lpstr>Was war denn da los?</vt:lpstr>
      <vt:lpstr>Angriffe auf Paulus</vt:lpstr>
      <vt:lpstr>Seine Verteidigung</vt:lpstr>
      <vt:lpstr>2. Die Realität für Christen a) Müssen wir auch mit Schwierigkeiten rechnen? </vt:lpstr>
      <vt:lpstr>Einige Warnungen im Neuen Testament</vt:lpstr>
      <vt:lpstr>2. Die Realität für Christen a) Müssen wir auch mit Schwierigkeiten rechnen? b) Und Gottes Verheissungen dabei?</vt:lpstr>
      <vt:lpstr>2. Die Realität für Christen a) Müssen wir auch mit Schwierigkeiten rechnen? b) Und Gottes Verheissungen dabei? c) Unsere Verteidung mit Gott als Zeugen?</vt:lpstr>
      <vt:lpstr>3. Was können wir von Paulus lernen?</vt:lpstr>
      <vt:lpstr>Wie antworte ich auf üble Nachrede und Verleumdung?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Rüdiger</dc:creator>
  <cp:lastModifiedBy>Rüdiger</cp:lastModifiedBy>
  <cp:revision>192</cp:revision>
  <cp:lastPrinted>2023-08-28T06:40:58Z</cp:lastPrinted>
  <dcterms:created xsi:type="dcterms:W3CDTF">2023-08-25T04:59:55Z</dcterms:created>
  <dcterms:modified xsi:type="dcterms:W3CDTF">2024-09-23T18:51:55Z</dcterms:modified>
</cp:coreProperties>
</file>