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77" r:id="rId2"/>
    <p:sldId id="312" r:id="rId3"/>
    <p:sldId id="283" r:id="rId4"/>
    <p:sldId id="284" r:id="rId5"/>
    <p:sldId id="286" r:id="rId6"/>
    <p:sldId id="288" r:id="rId7"/>
    <p:sldId id="289" r:id="rId8"/>
    <p:sldId id="297" r:id="rId9"/>
    <p:sldId id="298" r:id="rId10"/>
    <p:sldId id="301" r:id="rId11"/>
    <p:sldId id="260" r:id="rId12"/>
    <p:sldId id="315" r:id="rId13"/>
    <p:sldId id="299" r:id="rId14"/>
    <p:sldId id="300" r:id="rId15"/>
    <p:sldId id="302" r:id="rId16"/>
    <p:sldId id="305" r:id="rId17"/>
    <p:sldId id="304" r:id="rId18"/>
    <p:sldId id="306" r:id="rId19"/>
    <p:sldId id="307" r:id="rId20"/>
    <p:sldId id="308" r:id="rId21"/>
    <p:sldId id="309" r:id="rId22"/>
    <p:sldId id="310" r:id="rId23"/>
    <p:sldId id="314" r:id="rId24"/>
    <p:sldId id="311" r:id="rId25"/>
    <p:sldId id="259" r:id="rId26"/>
  </p:sldIdLst>
  <p:sldSz cx="12192000" cy="6858000"/>
  <p:notesSz cx="10234613" cy="710406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273" autoAdjust="0"/>
    <p:restoredTop sz="42085" autoAdjust="0"/>
  </p:normalViewPr>
  <p:slideViewPr>
    <p:cSldViewPr snapToGrid="0">
      <p:cViewPr varScale="1">
        <p:scale>
          <a:sx n="46" d="100"/>
          <a:sy n="46" d="100"/>
        </p:scale>
        <p:origin x="420" y="42"/>
      </p:cViewPr>
      <p:guideLst/>
    </p:cSldViewPr>
  </p:slideViewPr>
  <p:notesTextViewPr>
    <p:cViewPr>
      <p:scale>
        <a:sx n="125" d="100"/>
        <a:sy n="125" d="100"/>
      </p:scale>
      <p:origin x="0" y="0"/>
    </p:cViewPr>
  </p:notesTextViewPr>
  <p:notesViewPr>
    <p:cSldViewPr snapToGrid="0">
      <p:cViewPr varScale="1">
        <p:scale>
          <a:sx n="76" d="100"/>
          <a:sy n="76" d="100"/>
        </p:scale>
        <p:origin x="22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4434999" cy="356054"/>
          </a:xfrm>
          <a:prstGeom prst="rect">
            <a:avLst/>
          </a:prstGeom>
        </p:spPr>
        <p:txBody>
          <a:bodyPr vert="horz" lIns="94348" tIns="47174" rIns="94348" bIns="47174" rtlCol="0"/>
          <a:lstStyle>
            <a:lvl1pPr algn="l">
              <a:defRPr sz="1200"/>
            </a:lvl1pPr>
          </a:lstStyle>
          <a:p>
            <a:endParaRPr lang="de-DE"/>
          </a:p>
        </p:txBody>
      </p:sp>
      <p:sp>
        <p:nvSpPr>
          <p:cNvPr id="3" name="Datumsplatzhalter 2"/>
          <p:cNvSpPr>
            <a:spLocks noGrp="1"/>
          </p:cNvSpPr>
          <p:nvPr>
            <p:ph type="dt" idx="1"/>
          </p:nvPr>
        </p:nvSpPr>
        <p:spPr>
          <a:xfrm>
            <a:off x="5797245" y="0"/>
            <a:ext cx="4434999" cy="356054"/>
          </a:xfrm>
          <a:prstGeom prst="rect">
            <a:avLst/>
          </a:prstGeom>
        </p:spPr>
        <p:txBody>
          <a:bodyPr vert="horz" lIns="94348" tIns="47174" rIns="94348" bIns="47174" rtlCol="0"/>
          <a:lstStyle>
            <a:lvl1pPr algn="r">
              <a:defRPr sz="1200"/>
            </a:lvl1pPr>
          </a:lstStyle>
          <a:p>
            <a:fld id="{B10A7AA1-A408-460C-9494-ADD1996C55C9}" type="datetimeFigureOut">
              <a:rPr lang="de-DE" smtClean="0"/>
              <a:t>07.10.2023</a:t>
            </a:fld>
            <a:endParaRPr lang="de-DE"/>
          </a:p>
        </p:txBody>
      </p:sp>
      <p:sp>
        <p:nvSpPr>
          <p:cNvPr id="4" name="Folienbildplatzhalter 3"/>
          <p:cNvSpPr>
            <a:spLocks noGrp="1" noRot="1" noChangeAspect="1"/>
          </p:cNvSpPr>
          <p:nvPr>
            <p:ph type="sldImg" idx="2"/>
          </p:nvPr>
        </p:nvSpPr>
        <p:spPr>
          <a:xfrm>
            <a:off x="2986088" y="887413"/>
            <a:ext cx="4262437" cy="2398712"/>
          </a:xfrm>
          <a:prstGeom prst="rect">
            <a:avLst/>
          </a:prstGeom>
          <a:noFill/>
          <a:ln w="12700">
            <a:solidFill>
              <a:prstClr val="black"/>
            </a:solidFill>
          </a:ln>
        </p:spPr>
        <p:txBody>
          <a:bodyPr vert="horz" lIns="94348" tIns="47174" rIns="94348" bIns="47174" rtlCol="0" anchor="ctr"/>
          <a:lstStyle/>
          <a:p>
            <a:endParaRPr lang="de-DE"/>
          </a:p>
        </p:txBody>
      </p:sp>
      <p:sp>
        <p:nvSpPr>
          <p:cNvPr id="5" name="Notizenplatzhalter 4"/>
          <p:cNvSpPr>
            <a:spLocks noGrp="1"/>
          </p:cNvSpPr>
          <p:nvPr>
            <p:ph type="body" sz="quarter" idx="3"/>
          </p:nvPr>
        </p:nvSpPr>
        <p:spPr>
          <a:xfrm>
            <a:off x="1023462" y="3418796"/>
            <a:ext cx="8187690" cy="2797401"/>
          </a:xfrm>
          <a:prstGeom prst="rect">
            <a:avLst/>
          </a:prstGeom>
        </p:spPr>
        <p:txBody>
          <a:bodyPr vert="horz" lIns="94348" tIns="47174" rIns="94348" bIns="47174"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6748010"/>
            <a:ext cx="4434999" cy="356054"/>
          </a:xfrm>
          <a:prstGeom prst="rect">
            <a:avLst/>
          </a:prstGeom>
        </p:spPr>
        <p:txBody>
          <a:bodyPr vert="horz" lIns="94348" tIns="47174" rIns="94348" bIns="47174" rtlCol="0" anchor="b"/>
          <a:lstStyle>
            <a:lvl1pPr algn="l">
              <a:defRPr sz="1200"/>
            </a:lvl1pPr>
          </a:lstStyle>
          <a:p>
            <a:endParaRPr lang="de-DE"/>
          </a:p>
        </p:txBody>
      </p:sp>
      <p:sp>
        <p:nvSpPr>
          <p:cNvPr id="7" name="Foliennummernplatzhalter 6"/>
          <p:cNvSpPr>
            <a:spLocks noGrp="1"/>
          </p:cNvSpPr>
          <p:nvPr>
            <p:ph type="sldNum" sz="quarter" idx="5"/>
          </p:nvPr>
        </p:nvSpPr>
        <p:spPr>
          <a:xfrm>
            <a:off x="5797245" y="6748010"/>
            <a:ext cx="4434999" cy="356054"/>
          </a:xfrm>
          <a:prstGeom prst="rect">
            <a:avLst/>
          </a:prstGeom>
        </p:spPr>
        <p:txBody>
          <a:bodyPr vert="horz" lIns="94348" tIns="47174" rIns="94348" bIns="47174" rtlCol="0" anchor="b"/>
          <a:lstStyle>
            <a:lvl1pPr algn="r">
              <a:defRPr sz="1200"/>
            </a:lvl1pPr>
          </a:lstStyle>
          <a:p>
            <a:fld id="{DC664332-CCD3-4EA8-A6C0-68CF25EC9D99}" type="slidenum">
              <a:rPr lang="de-DE" smtClean="0"/>
              <a:t>‹Nr.›</a:t>
            </a:fld>
            <a:endParaRPr lang="de-DE"/>
          </a:p>
        </p:txBody>
      </p:sp>
    </p:spTree>
    <p:extLst>
      <p:ext uri="{BB962C8B-B14F-4D97-AF65-F5344CB8AC3E}">
        <p14:creationId xmlns:p14="http://schemas.microsoft.com/office/powerpoint/2010/main" val="2483622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943478">
              <a:defRPr/>
            </a:pPr>
            <a:r>
              <a:rPr lang="de-DE" smtClean="0"/>
              <a:t>Eine </a:t>
            </a:r>
            <a:r>
              <a:rPr lang="de-DE" dirty="0"/>
              <a:t>große Wolke an Zeugen – MOSE – KALEB – PETRUS</a:t>
            </a:r>
          </a:p>
          <a:p>
            <a:pPr defTabSz="943478">
              <a:defRPr/>
            </a:pPr>
            <a:r>
              <a:rPr lang="de-DE" dirty="0"/>
              <a:t>Beispiele von treuen Zeugen! Fehlerlose Menschen? Nein, aber trotzdem wahre Zeugen! </a:t>
            </a:r>
          </a:p>
          <a:p>
            <a:pPr defTabSz="943478">
              <a:defRPr/>
            </a:pPr>
            <a:endParaRPr lang="de-DE" dirty="0"/>
          </a:p>
          <a:p>
            <a:pPr defTabSz="943478">
              <a:defRPr/>
            </a:pPr>
            <a:r>
              <a:rPr lang="de-DE" dirty="0"/>
              <a:t>Die Warnung, als falscher Zeuge aufzutreten, finden wir recht früh im Alten Testament:</a:t>
            </a:r>
          </a:p>
          <a:p>
            <a:r>
              <a:rPr lang="de-DE" sz="1050" kern="1200" dirty="0">
                <a:solidFill>
                  <a:schemeClr val="tx1"/>
                </a:solidFill>
                <a:effectLst/>
                <a:latin typeface="+mn-lt"/>
                <a:ea typeface="+mn-ea"/>
                <a:cs typeface="+mn-cs"/>
              </a:rPr>
              <a:t>2Mo 20,16	</a:t>
            </a:r>
            <a:r>
              <a:rPr lang="de-DE" sz="1200" kern="1200" dirty="0">
                <a:solidFill>
                  <a:schemeClr val="tx1"/>
                </a:solidFill>
                <a:effectLst/>
                <a:latin typeface="+mn-lt"/>
                <a:ea typeface="+mn-ea"/>
                <a:cs typeface="+mn-cs"/>
              </a:rPr>
              <a:t>Du sollst gegen deinen Nächsten nicht als </a:t>
            </a:r>
            <a:r>
              <a:rPr lang="de-DE" sz="1200" b="1" kern="1200" dirty="0">
                <a:solidFill>
                  <a:schemeClr val="tx1"/>
                </a:solidFill>
                <a:effectLst/>
                <a:latin typeface="+mn-lt"/>
                <a:ea typeface="+mn-ea"/>
                <a:cs typeface="+mn-cs"/>
              </a:rPr>
              <a:t>falscher Zeuge </a:t>
            </a:r>
            <a:r>
              <a:rPr lang="de-DE" sz="1200" kern="1200" dirty="0">
                <a:solidFill>
                  <a:schemeClr val="tx1"/>
                </a:solidFill>
                <a:effectLst/>
                <a:latin typeface="+mn-lt"/>
                <a:ea typeface="+mn-ea"/>
                <a:cs typeface="+mn-cs"/>
              </a:rPr>
              <a:t>aussagen. </a:t>
            </a:r>
            <a:endParaRPr lang="de-DE" sz="1600" kern="1200" dirty="0">
              <a:solidFill>
                <a:schemeClr val="tx1"/>
              </a:solidFill>
              <a:effectLst/>
              <a:latin typeface="+mn-lt"/>
              <a:ea typeface="+mn-ea"/>
              <a:cs typeface="+mn-cs"/>
            </a:endParaRPr>
          </a:p>
          <a:p>
            <a:r>
              <a:rPr lang="de-DE" sz="1050" kern="1200" dirty="0">
                <a:solidFill>
                  <a:schemeClr val="tx1"/>
                </a:solidFill>
                <a:effectLst/>
                <a:latin typeface="+mn-lt"/>
                <a:ea typeface="+mn-ea"/>
                <a:cs typeface="+mn-cs"/>
              </a:rPr>
              <a:t>5Mo 5,20	</a:t>
            </a:r>
            <a:r>
              <a:rPr lang="de-DE" sz="1200" kern="1200" dirty="0">
                <a:solidFill>
                  <a:schemeClr val="tx1"/>
                </a:solidFill>
                <a:effectLst/>
                <a:latin typeface="+mn-lt"/>
                <a:ea typeface="+mn-ea"/>
                <a:cs typeface="+mn-cs"/>
              </a:rPr>
              <a:t>Und du sollst kein </a:t>
            </a:r>
            <a:r>
              <a:rPr lang="de-DE" sz="1200" b="1" kern="1200" dirty="0">
                <a:solidFill>
                  <a:schemeClr val="tx1"/>
                </a:solidFill>
                <a:effectLst/>
                <a:latin typeface="+mn-lt"/>
                <a:ea typeface="+mn-ea"/>
                <a:cs typeface="+mn-cs"/>
              </a:rPr>
              <a:t>falsches Zeugnis </a:t>
            </a:r>
            <a:r>
              <a:rPr lang="de-DE" sz="1200" kern="1200" dirty="0">
                <a:solidFill>
                  <a:schemeClr val="tx1"/>
                </a:solidFill>
                <a:effectLst/>
                <a:latin typeface="+mn-lt"/>
                <a:ea typeface="+mn-ea"/>
                <a:cs typeface="+mn-cs"/>
              </a:rPr>
              <a:t>gegen deinen Nächsten ablegen. </a:t>
            </a:r>
          </a:p>
          <a:p>
            <a:endParaRPr lang="de-DE" sz="1600" kern="1200" dirty="0">
              <a:solidFill>
                <a:schemeClr val="tx1"/>
              </a:solidFill>
              <a:effectLst/>
              <a:latin typeface="+mn-lt"/>
              <a:ea typeface="+mn-ea"/>
              <a:cs typeface="+mn-cs"/>
            </a:endParaRPr>
          </a:p>
          <a:p>
            <a:r>
              <a:rPr lang="de-DE" sz="1200" kern="1200" dirty="0">
                <a:solidFill>
                  <a:schemeClr val="tx1"/>
                </a:solidFill>
                <a:effectLst/>
                <a:latin typeface="+mn-lt"/>
                <a:ea typeface="+mn-ea"/>
                <a:cs typeface="+mn-cs"/>
              </a:rPr>
              <a:t>Ob vor Gericht, wo ich als Belastungs- oder als Entlastungszeuge auftreten kann oder auch als Zeuge für einen Vertrag – </a:t>
            </a:r>
          </a:p>
          <a:p>
            <a:r>
              <a:rPr lang="de-DE" sz="1200" kern="1200" dirty="0">
                <a:solidFill>
                  <a:schemeClr val="tx1"/>
                </a:solidFill>
                <a:effectLst/>
                <a:latin typeface="+mn-lt"/>
                <a:ea typeface="+mn-ea"/>
                <a:cs typeface="+mn-cs"/>
              </a:rPr>
              <a:t>die Grundlage muss die Wahrheit sein. Eine Verantwortung ist damit verbunden.  </a:t>
            </a:r>
          </a:p>
          <a:p>
            <a:r>
              <a:rPr lang="de-DE" sz="1200" kern="1200" dirty="0">
                <a:solidFill>
                  <a:schemeClr val="tx1"/>
                </a:solidFill>
                <a:effectLst/>
                <a:latin typeface="+mn-lt"/>
                <a:ea typeface="+mn-ea"/>
                <a:cs typeface="+mn-cs"/>
              </a:rPr>
              <a:t>Wenn du als Zeuge für eine Verurteilung sorgst und du dann den ersten Stein werfen musst, dann wirst du dir der Verantwortung für dein Zeugnis sehr bewusst werden.</a:t>
            </a:r>
            <a:endParaRPr lang="de-DE" sz="1500" kern="1200" dirty="0">
              <a:solidFill>
                <a:schemeClr val="tx1"/>
              </a:solidFill>
              <a:effectLst/>
              <a:latin typeface="+mn-lt"/>
              <a:ea typeface="+mn-ea"/>
              <a:cs typeface="+mn-cs"/>
            </a:endParaRPr>
          </a:p>
          <a:p>
            <a:pPr defTabSz="943478">
              <a:defRPr/>
            </a:pPr>
            <a:endParaRPr lang="de-DE" dirty="0"/>
          </a:p>
        </p:txBody>
      </p:sp>
      <p:sp>
        <p:nvSpPr>
          <p:cNvPr id="4" name="Foliennummernplatzhalter 3"/>
          <p:cNvSpPr>
            <a:spLocks noGrp="1"/>
          </p:cNvSpPr>
          <p:nvPr>
            <p:ph type="sldNum" sz="quarter" idx="10"/>
          </p:nvPr>
        </p:nvSpPr>
        <p:spPr/>
        <p:txBody>
          <a:bodyPr/>
          <a:lstStyle/>
          <a:p>
            <a:fld id="{DC664332-CCD3-4EA8-A6C0-68CF25EC9D99}" type="slidenum">
              <a:rPr lang="de-DE" smtClean="0"/>
              <a:t>1</a:t>
            </a:fld>
            <a:endParaRPr lang="de-DE"/>
          </a:p>
        </p:txBody>
      </p:sp>
    </p:spTree>
    <p:extLst>
      <p:ext uri="{BB962C8B-B14F-4D97-AF65-F5344CB8AC3E}">
        <p14:creationId xmlns:p14="http://schemas.microsoft.com/office/powerpoint/2010/main" val="29549570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lvl="0" indent="0">
              <a:buFont typeface="Symbol" panose="05050102010706020507" pitchFamily="18" charset="2"/>
              <a:buNone/>
            </a:pPr>
            <a:r>
              <a:rPr lang="de-DE" baseline="0" dirty="0"/>
              <a:t>Die Wortwahl von Petrus deutet stark darauf hin, dass damit mehr gemeint ist als jemand, der aus Unkenntnis der Wahrheit einen Irrtum verbreitet (jemand, der sich aufrichtig irrt). Petrus schreibt über jene "Irrlehrer", die sehr wohl wissen, was sie tun, und die absichtlich versuchen, andere in die Irre zu führen. </a:t>
            </a:r>
          </a:p>
          <a:p>
            <a:pPr marL="0" lvl="0" indent="0">
              <a:buFont typeface="Symbol" panose="05050102010706020507" pitchFamily="18" charset="2"/>
              <a:buNone/>
            </a:pPr>
            <a:r>
              <a:rPr lang="de-DE" baseline="0" dirty="0"/>
              <a:t>Es gibt Blinde, die die Blinden leiten (Matthäus 15:13-14), aber Petrus beschreibt keine blinden Führer, sondern Personen, die viel finsterer sind.</a:t>
            </a:r>
          </a:p>
          <a:p>
            <a:pPr marL="0" lvl="0" indent="0">
              <a:buFont typeface="Symbol" panose="05050102010706020507" pitchFamily="18" charset="2"/>
              <a:buNone/>
            </a:pPr>
            <a:endParaRPr lang="de-DE" baseline="0" dirty="0"/>
          </a:p>
          <a:p>
            <a:pPr marL="0" lvl="0" indent="0">
              <a:buFont typeface="Symbol" panose="05050102010706020507" pitchFamily="18" charset="2"/>
              <a:buNone/>
            </a:pPr>
            <a:r>
              <a:rPr lang="de-DE" baseline="0" dirty="0"/>
              <a:t>Und wie war es in früheren Zeiten?</a:t>
            </a:r>
          </a:p>
          <a:p>
            <a:pPr marL="0" lvl="0" indent="0">
              <a:buFont typeface="Symbol" panose="05050102010706020507" pitchFamily="18" charset="2"/>
              <a:buNone/>
            </a:pPr>
            <a:r>
              <a:rPr lang="de-DE" baseline="0" dirty="0"/>
              <a:t>In früheren Zeiten haben falsche Propheten das Volk Israel in die Irre geführt, so dass auch unter den Christen mit falschen Lehrern zu rechnen war. Im Alten Testament gibt es eine Reihe von falschen Propheten.</a:t>
            </a:r>
          </a:p>
          <a:p>
            <a:pPr marL="0" lvl="0" indent="0">
              <a:buFont typeface="Symbol" panose="05050102010706020507" pitchFamily="18" charset="2"/>
              <a:buNone/>
            </a:pPr>
            <a:endParaRPr lang="de-DE" baseline="0" dirty="0"/>
          </a:p>
          <a:p>
            <a:pPr marL="0" lvl="0" indent="0">
              <a:buFont typeface="Symbol" panose="05050102010706020507" pitchFamily="18" charset="2"/>
              <a:buNone/>
            </a:pPr>
            <a:r>
              <a:rPr lang="de-DE" baseline="0" dirty="0"/>
              <a:t>Jesu Warnungen (Mt. 24:11-12; 7:15-16)</a:t>
            </a:r>
          </a:p>
          <a:p>
            <a:pPr marL="0" lvl="0" indent="0">
              <a:buFont typeface="Symbol" panose="05050102010706020507" pitchFamily="18" charset="2"/>
              <a:buNone/>
            </a:pPr>
            <a:r>
              <a:rPr lang="de-DE" baseline="0" dirty="0"/>
              <a:t>Paulus: 1. Tim. 4:1-2; Apg. 20:28-29</a:t>
            </a:r>
          </a:p>
          <a:p>
            <a:pPr marL="0" lvl="0" indent="0">
              <a:buFont typeface="Symbol" panose="05050102010706020507" pitchFamily="18" charset="2"/>
              <a:buNone/>
            </a:pPr>
            <a:endParaRPr lang="de-DE" baseline="0" dirty="0"/>
          </a:p>
          <a:p>
            <a:pPr marL="0" lvl="0" indent="0">
              <a:buFont typeface="Symbol" panose="05050102010706020507" pitchFamily="18" charset="2"/>
              <a:buNone/>
            </a:pPr>
            <a:r>
              <a:rPr lang="de-DE" baseline="0" dirty="0"/>
              <a:t>Im Griechischen heißt der Begriff "Irrlehrer" </a:t>
            </a:r>
            <a:r>
              <a:rPr lang="de-DE" baseline="0" dirty="0" err="1"/>
              <a:t>pseudodidaskalos</a:t>
            </a:r>
            <a:r>
              <a:rPr lang="de-DE" baseline="0" dirty="0"/>
              <a:t>, was soviel bedeutet wie "ein falscher Lehrer". Ein "Irrlehrer" ist ein Verbreiter falscher christlicher Lehren. Der Begriff "Irrlehrer" findet sich an keiner anderen Stelle in der Bibel. </a:t>
            </a:r>
          </a:p>
        </p:txBody>
      </p:sp>
      <p:sp>
        <p:nvSpPr>
          <p:cNvPr id="4" name="Foliennummernplatzhalter 3"/>
          <p:cNvSpPr>
            <a:spLocks noGrp="1"/>
          </p:cNvSpPr>
          <p:nvPr>
            <p:ph type="sldNum" sz="quarter" idx="10"/>
          </p:nvPr>
        </p:nvSpPr>
        <p:spPr/>
        <p:txBody>
          <a:bodyPr/>
          <a:lstStyle/>
          <a:p>
            <a:fld id="{DC664332-CCD3-4EA8-A6C0-68CF25EC9D99}" type="slidenum">
              <a:rPr lang="de-DE" smtClean="0"/>
              <a:t>10</a:t>
            </a:fld>
            <a:endParaRPr lang="de-DE"/>
          </a:p>
        </p:txBody>
      </p:sp>
    </p:spTree>
    <p:extLst>
      <p:ext uri="{BB962C8B-B14F-4D97-AF65-F5344CB8AC3E}">
        <p14:creationId xmlns:p14="http://schemas.microsoft.com/office/powerpoint/2010/main" val="21564726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Wer ist der Vater der Lüge? Satan!</a:t>
            </a:r>
            <a:r>
              <a:rPr lang="de-DE" baseline="0" dirty="0"/>
              <a:t> Der Teufel.</a:t>
            </a:r>
            <a:endParaRPr lang="de-DE" dirty="0"/>
          </a:p>
          <a:p>
            <a:endParaRPr lang="de-DE" dirty="0"/>
          </a:p>
          <a:p>
            <a:r>
              <a:rPr lang="de-DE" b="1" dirty="0"/>
              <a:t>Tragen</a:t>
            </a:r>
            <a:r>
              <a:rPr lang="de-DE" b="1" baseline="0" dirty="0"/>
              <a:t> wir Verantwortung, wenn wir auf falsche Propheten, auf falsche Zeugen, auf falsche Lehrer hören?</a:t>
            </a:r>
            <a:endParaRPr lang="de-DE" b="1" dirty="0"/>
          </a:p>
          <a:p>
            <a:endParaRPr lang="de-DE" dirty="0"/>
          </a:p>
          <a:p>
            <a:r>
              <a:rPr lang="de-DE" dirty="0"/>
              <a:t>Falsche</a:t>
            </a:r>
            <a:r>
              <a:rPr lang="de-DE" baseline="0" dirty="0"/>
              <a:t> Zeugen – Mt. 26:60; Apg. 6:13; 1. Kor. 15:15; falsche Zeugnisse (Mt. 15:19)</a:t>
            </a:r>
          </a:p>
          <a:p>
            <a:r>
              <a:rPr lang="de-DE" baseline="0" dirty="0"/>
              <a:t>Falsche Lehrer – 2. Tim. 4:3; 2. Petr. 2:1</a:t>
            </a:r>
          </a:p>
          <a:p>
            <a:r>
              <a:rPr lang="de-DE" baseline="0" dirty="0"/>
              <a:t>Falsche Propheten – 2. Petr. 2:1; Mt. 24:11,24; Mk. 13:22; Off. 19:20; 20:10</a:t>
            </a:r>
          </a:p>
          <a:p>
            <a:r>
              <a:rPr lang="de-DE" baseline="0" dirty="0"/>
              <a:t>Falsche Apostel – 2. Kor. 11:13</a:t>
            </a:r>
          </a:p>
          <a:p>
            <a:r>
              <a:rPr lang="de-DE" baseline="0" dirty="0"/>
              <a:t>Falsche Christusse – Mt. 24:24; Mk. 13:22</a:t>
            </a:r>
          </a:p>
          <a:p>
            <a:endParaRPr lang="de-DE" baseline="0" dirty="0"/>
          </a:p>
          <a:p>
            <a:r>
              <a:rPr lang="de-DE" b="1" baseline="0" dirty="0"/>
              <a:t>Zeugen – Lehrer – Propheten</a:t>
            </a:r>
          </a:p>
          <a:p>
            <a:r>
              <a:rPr lang="de-DE" b="0" baseline="0" dirty="0"/>
              <a:t>Jeder von uns ist ein Zeuge</a:t>
            </a:r>
          </a:p>
          <a:p>
            <a:r>
              <a:rPr lang="de-DE" b="0" baseline="0" dirty="0"/>
              <a:t>Nicht jeder ist ein Lehrer</a:t>
            </a:r>
          </a:p>
          <a:p>
            <a:r>
              <a:rPr lang="de-DE" b="0" baseline="0" dirty="0"/>
              <a:t>Nicht jeder verkündigt das Wort („NT-Prophet“)</a:t>
            </a:r>
            <a:endParaRPr lang="de-DE" b="0" dirty="0"/>
          </a:p>
        </p:txBody>
      </p:sp>
      <p:sp>
        <p:nvSpPr>
          <p:cNvPr id="4" name="Foliennummernplatzhalter 3"/>
          <p:cNvSpPr>
            <a:spLocks noGrp="1"/>
          </p:cNvSpPr>
          <p:nvPr>
            <p:ph type="sldNum" sz="quarter" idx="10"/>
          </p:nvPr>
        </p:nvSpPr>
        <p:spPr/>
        <p:txBody>
          <a:bodyPr/>
          <a:lstStyle/>
          <a:p>
            <a:fld id="{DC664332-CCD3-4EA8-A6C0-68CF25EC9D99}" type="slidenum">
              <a:rPr lang="de-DE" smtClean="0"/>
              <a:t>11</a:t>
            </a:fld>
            <a:endParaRPr lang="de-DE"/>
          </a:p>
        </p:txBody>
      </p:sp>
    </p:spTree>
    <p:extLst>
      <p:ext uri="{BB962C8B-B14F-4D97-AF65-F5344CB8AC3E}">
        <p14:creationId xmlns:p14="http://schemas.microsoft.com/office/powerpoint/2010/main" val="1388683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R="0" algn="l" rtl="0"/>
            <a:r>
              <a:rPr lang="de-DE" sz="1200" b="0" i="0" u="none" strike="noStrike" baseline="0" dirty="0" err="1">
                <a:solidFill>
                  <a:srgbClr val="218282"/>
                </a:solidFill>
                <a:latin typeface="Verdana" panose="020B0604030504040204" pitchFamily="34" charset="0"/>
              </a:rPr>
              <a:t>Apg</a:t>
            </a:r>
            <a:r>
              <a:rPr lang="de-DE" sz="1200" b="0" i="0" u="none" strike="noStrike" baseline="0" dirty="0">
                <a:solidFill>
                  <a:srgbClr val="218282"/>
                </a:solidFill>
                <a:latin typeface="Verdana" panose="020B0604030504040204" pitchFamily="34" charset="0"/>
              </a:rPr>
              <a:t> 20:30</a:t>
            </a:r>
            <a:r>
              <a:rPr lang="de-DE" sz="1200" b="0" i="0" u="none" strike="noStrike" baseline="0" dirty="0">
                <a:solidFill>
                  <a:srgbClr val="292F33"/>
                </a:solidFill>
                <a:latin typeface="Verdana" panose="020B0604030504040204" pitchFamily="34" charset="0"/>
              </a:rPr>
              <a:t>  Und aus eurer eigenen Mitte werden Männer aufstehen, die verkehrte Dinge reden, um die Jünger abzuziehen hinter sich her. </a:t>
            </a:r>
            <a:r>
              <a:rPr lang="de-DE" sz="1200" b="0" i="0" u="none" strike="noStrike" baseline="0" dirty="0">
                <a:solidFill>
                  <a:srgbClr val="218282"/>
                </a:solidFill>
                <a:latin typeface="Verdana" panose="020B0604030504040204" pitchFamily="34" charset="0"/>
              </a:rPr>
              <a:t>31</a:t>
            </a:r>
            <a:r>
              <a:rPr lang="de-DE" sz="1200" b="0" i="0" u="none" strike="noStrike" baseline="0" dirty="0">
                <a:solidFill>
                  <a:srgbClr val="292F33"/>
                </a:solidFill>
                <a:latin typeface="Verdana" panose="020B0604030504040204" pitchFamily="34" charset="0"/>
              </a:rPr>
              <a:t> Darum wacht und denkt daran, dass ich drei Jahre lang Nacht und Tag nicht aufgehört habe, einen jeden unter Tränen zu ermahnen. </a:t>
            </a:r>
          </a:p>
          <a:p>
            <a:pPr marR="0" algn="l" rtl="0"/>
            <a:r>
              <a:rPr lang="de-DE" sz="1200" b="0" i="0" u="none" strike="noStrike" baseline="0" dirty="0">
                <a:solidFill>
                  <a:srgbClr val="218282"/>
                </a:solidFill>
                <a:latin typeface="Verdana" panose="020B0604030504040204" pitchFamily="34" charset="0"/>
              </a:rPr>
              <a:t>Röm 10:2</a:t>
            </a:r>
            <a:r>
              <a:rPr lang="de-DE" sz="1200" b="0" i="0" u="none" strike="noStrike" baseline="0" dirty="0">
                <a:solidFill>
                  <a:srgbClr val="292F33"/>
                </a:solidFill>
                <a:latin typeface="Verdana" panose="020B0604030504040204" pitchFamily="34" charset="0"/>
              </a:rPr>
              <a:t>  Denn ich gebe ihnen Zeugnis, dass sie Eifer für Gott haben, aber nicht mit rechter Erkenntnis. </a:t>
            </a:r>
          </a:p>
          <a:p>
            <a:pPr marR="0" algn="l" rtl="0"/>
            <a:r>
              <a:rPr lang="de-DE" sz="1200" b="0" i="0" u="none" strike="noStrike" baseline="0" dirty="0">
                <a:solidFill>
                  <a:srgbClr val="218282"/>
                </a:solidFill>
                <a:latin typeface="Verdana" panose="020B0604030504040204" pitchFamily="34" charset="0"/>
              </a:rPr>
              <a:t>2Ko 11:13</a:t>
            </a:r>
            <a:r>
              <a:rPr lang="de-DE" sz="1200" b="0" i="0" u="none" strike="noStrike" baseline="0" dirty="0">
                <a:solidFill>
                  <a:srgbClr val="292F33"/>
                </a:solidFill>
                <a:latin typeface="Verdana" panose="020B0604030504040204" pitchFamily="34" charset="0"/>
              </a:rPr>
              <a:t>  Denn solche sind falsche Apostel, betrügerische Arbeiter, die die Gestalt von Aposteln Christi annehmen. </a:t>
            </a:r>
          </a:p>
          <a:p>
            <a:pPr marR="0" algn="l" rtl="0"/>
            <a:r>
              <a:rPr lang="de-DE" sz="1200" b="0" i="0" u="none" strike="noStrike" baseline="0" dirty="0">
                <a:solidFill>
                  <a:srgbClr val="218282"/>
                </a:solidFill>
                <a:latin typeface="Verdana" panose="020B0604030504040204" pitchFamily="34" charset="0"/>
              </a:rPr>
              <a:t>Gal 1:8</a:t>
            </a:r>
            <a:r>
              <a:rPr lang="de-DE" sz="1200" b="0" i="0" u="none" strike="noStrike" baseline="0" dirty="0">
                <a:solidFill>
                  <a:srgbClr val="292F33"/>
                </a:solidFill>
                <a:latin typeface="Verdana" panose="020B0604030504040204" pitchFamily="34" charset="0"/>
              </a:rPr>
              <a:t>  Wenn aber auch wir oder ein Engel aus dem Himmel euch etwas als Evangelium entgegen dem verkündigten, was wir euch als Evangelium verkündigt haben: er sei verflucht! </a:t>
            </a:r>
          </a:p>
          <a:p>
            <a:pPr marR="0" algn="l" rtl="0"/>
            <a:r>
              <a:rPr lang="de-DE" sz="1200" b="0" i="0" u="none" strike="noStrike" baseline="0" dirty="0" err="1">
                <a:solidFill>
                  <a:srgbClr val="218282"/>
                </a:solidFill>
                <a:latin typeface="Verdana" panose="020B0604030504040204" pitchFamily="34" charset="0"/>
              </a:rPr>
              <a:t>Eph</a:t>
            </a:r>
            <a:r>
              <a:rPr lang="de-DE" sz="1200" b="0" i="0" u="none" strike="noStrike" baseline="0" dirty="0">
                <a:solidFill>
                  <a:srgbClr val="218282"/>
                </a:solidFill>
                <a:latin typeface="Verdana" panose="020B0604030504040204" pitchFamily="34" charset="0"/>
              </a:rPr>
              <a:t> 5:11</a:t>
            </a:r>
            <a:r>
              <a:rPr lang="de-DE" sz="1200" b="0" i="0" u="none" strike="noStrike" baseline="0" dirty="0">
                <a:solidFill>
                  <a:srgbClr val="292F33"/>
                </a:solidFill>
                <a:latin typeface="Verdana" panose="020B0604030504040204" pitchFamily="34" charset="0"/>
              </a:rPr>
              <a:t>  Und habt nichts gemein mit den unfruchtbaren Werken der Finsternis, sondern stellt sie vielmehr bloß! </a:t>
            </a:r>
          </a:p>
          <a:p>
            <a:endParaRPr lang="de-DE" dirty="0"/>
          </a:p>
          <a:p>
            <a:r>
              <a:rPr lang="de-DE" dirty="0"/>
              <a:t>Also mir scheint so, als wenn dies doch ein wichtiges Thema für uns ist und das bringt und zu Punkt </a:t>
            </a:r>
            <a:r>
              <a:rPr lang="de-DE"/>
              <a:t>2</a:t>
            </a:r>
            <a:r>
              <a:rPr lang="de-DE" smtClean="0"/>
              <a:t>:</a:t>
            </a:r>
            <a:endParaRPr lang="de-DE" dirty="0"/>
          </a:p>
        </p:txBody>
      </p:sp>
      <p:sp>
        <p:nvSpPr>
          <p:cNvPr id="4" name="Foliennummernplatzhalter 3"/>
          <p:cNvSpPr>
            <a:spLocks noGrp="1"/>
          </p:cNvSpPr>
          <p:nvPr>
            <p:ph type="sldNum" sz="quarter" idx="10"/>
          </p:nvPr>
        </p:nvSpPr>
        <p:spPr/>
        <p:txBody>
          <a:bodyPr/>
          <a:lstStyle/>
          <a:p>
            <a:fld id="{DC664332-CCD3-4EA8-A6C0-68CF25EC9D99}" type="slidenum">
              <a:rPr lang="de-DE" smtClean="0"/>
              <a:t>12</a:t>
            </a:fld>
            <a:endParaRPr lang="de-DE"/>
          </a:p>
        </p:txBody>
      </p:sp>
    </p:spTree>
    <p:extLst>
      <p:ext uri="{BB962C8B-B14F-4D97-AF65-F5344CB8AC3E}">
        <p14:creationId xmlns:p14="http://schemas.microsoft.com/office/powerpoint/2010/main" val="2913467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DC664332-CCD3-4EA8-A6C0-68CF25EC9D99}" type="slidenum">
              <a:rPr lang="de-DE" smtClean="0"/>
              <a:t>13</a:t>
            </a:fld>
            <a:endParaRPr lang="de-DE"/>
          </a:p>
        </p:txBody>
      </p:sp>
    </p:spTree>
    <p:extLst>
      <p:ext uri="{BB962C8B-B14F-4D97-AF65-F5344CB8AC3E}">
        <p14:creationId xmlns:p14="http://schemas.microsoft.com/office/powerpoint/2010/main" val="32196613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baseline="0"/>
          </a:p>
        </p:txBody>
      </p:sp>
      <p:sp>
        <p:nvSpPr>
          <p:cNvPr id="4" name="Foliennummernplatzhalter 3"/>
          <p:cNvSpPr>
            <a:spLocks noGrp="1"/>
          </p:cNvSpPr>
          <p:nvPr>
            <p:ph type="sldNum" sz="quarter" idx="10"/>
          </p:nvPr>
        </p:nvSpPr>
        <p:spPr/>
        <p:txBody>
          <a:bodyPr/>
          <a:lstStyle/>
          <a:p>
            <a:fld id="{DC664332-CCD3-4EA8-A6C0-68CF25EC9D99}" type="slidenum">
              <a:rPr lang="de-DE" smtClean="0"/>
              <a:t>14</a:t>
            </a:fld>
            <a:endParaRPr lang="de-DE"/>
          </a:p>
        </p:txBody>
      </p:sp>
    </p:spTree>
    <p:extLst>
      <p:ext uri="{BB962C8B-B14F-4D97-AF65-F5344CB8AC3E}">
        <p14:creationId xmlns:p14="http://schemas.microsoft.com/office/powerpoint/2010/main" val="37839230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kern="1200" dirty="0">
                <a:solidFill>
                  <a:schemeClr val="tx1"/>
                </a:solidFill>
                <a:latin typeface="+mn-lt"/>
                <a:ea typeface="+mn-ea"/>
                <a:cs typeface="+mn-cs"/>
              </a:rPr>
              <a:t>1. Joh. 4:1-2 Prüft die Geister, ob sie aus Gott sind! </a:t>
            </a:r>
          </a:p>
          <a:p>
            <a:r>
              <a:rPr lang="de-DE" sz="1200" kern="1200" dirty="0">
                <a:solidFill>
                  <a:schemeClr val="tx1"/>
                </a:solidFill>
                <a:latin typeface="+mn-lt"/>
                <a:ea typeface="+mn-ea"/>
                <a:cs typeface="+mn-cs"/>
              </a:rPr>
              <a:t>Heb. 5:12-14 Noch unreif? Feste Speise für Erwachsene, die infolge der Gewöhnung geübte Sinne haben zur Unterscheidung des Guten wie auch des Bösen!</a:t>
            </a:r>
          </a:p>
          <a:p>
            <a:r>
              <a:rPr lang="de-DE" sz="1200" kern="1200" dirty="0">
                <a:solidFill>
                  <a:schemeClr val="tx1"/>
                </a:solidFill>
                <a:latin typeface="+mn-lt"/>
                <a:ea typeface="+mn-ea"/>
                <a:cs typeface="+mn-cs"/>
              </a:rPr>
              <a:t>2. Tim. 2:15 Schneiden wir das Wort der Wahrheit in gerader Richtung?</a:t>
            </a:r>
          </a:p>
          <a:p>
            <a:r>
              <a:rPr lang="de-DE" sz="1200" kern="1200" dirty="0">
                <a:solidFill>
                  <a:schemeClr val="tx1"/>
                </a:solidFill>
                <a:latin typeface="+mn-lt"/>
                <a:ea typeface="+mn-ea"/>
                <a:cs typeface="+mn-cs"/>
              </a:rPr>
              <a:t>Heb. 4:12 Das Wort Gottes ist doch lebendig und wirksam und schärfer als jedes zweischneidige Schwert!</a:t>
            </a:r>
          </a:p>
          <a:p>
            <a:r>
              <a:rPr lang="de-DE" sz="1200" kern="1200" dirty="0">
                <a:solidFill>
                  <a:schemeClr val="tx1"/>
                </a:solidFill>
                <a:latin typeface="+mn-lt"/>
                <a:ea typeface="+mn-ea"/>
                <a:cs typeface="+mn-cs"/>
              </a:rPr>
              <a:t>2. Joh. 9-10 Geht jemand über die Schrift hinaus?</a:t>
            </a:r>
          </a:p>
          <a:p>
            <a:r>
              <a:rPr lang="de-DE" sz="1200" kern="1200" dirty="0">
                <a:solidFill>
                  <a:schemeClr val="tx1"/>
                </a:solidFill>
                <a:latin typeface="+mn-lt"/>
                <a:ea typeface="+mn-ea"/>
                <a:cs typeface="+mn-cs"/>
              </a:rPr>
              <a:t>Mat. 7:15-16 An ihren Früchten sollt ihr sie erkennen, die falschen Propheten.</a:t>
            </a:r>
          </a:p>
          <a:p>
            <a:r>
              <a:rPr lang="de-DE" sz="1200" kern="1200" dirty="0">
                <a:solidFill>
                  <a:schemeClr val="tx1"/>
                </a:solidFill>
                <a:latin typeface="+mn-lt"/>
                <a:ea typeface="+mn-ea"/>
                <a:cs typeface="+mn-cs"/>
              </a:rPr>
              <a:t>Titus 1:9 , der an dem der Lehre zuverlässigen Wort festhält, damit er fähig sei, mit der gesunden Lehre zu ermahnen als auch die Widersprechenden zu überführen.</a:t>
            </a:r>
          </a:p>
          <a:p>
            <a:r>
              <a:rPr lang="de-DE" sz="1200" kern="1200" dirty="0">
                <a:solidFill>
                  <a:schemeClr val="tx1"/>
                </a:solidFill>
                <a:latin typeface="+mn-lt"/>
                <a:ea typeface="+mn-ea"/>
                <a:cs typeface="+mn-cs"/>
              </a:rPr>
              <a:t>Off. 2 : Gut: dass du die Werke der </a:t>
            </a:r>
            <a:r>
              <a:rPr lang="de-DE" sz="1200" kern="1200" dirty="0" err="1">
                <a:solidFill>
                  <a:schemeClr val="tx1"/>
                </a:solidFill>
                <a:latin typeface="+mn-lt"/>
                <a:ea typeface="+mn-ea"/>
                <a:cs typeface="+mn-cs"/>
              </a:rPr>
              <a:t>Nikolaiten</a:t>
            </a:r>
            <a:r>
              <a:rPr lang="de-DE" sz="1200" kern="1200" dirty="0">
                <a:solidFill>
                  <a:schemeClr val="tx1"/>
                </a:solidFill>
                <a:latin typeface="+mn-lt"/>
                <a:ea typeface="+mn-ea"/>
                <a:cs typeface="+mn-cs"/>
              </a:rPr>
              <a:t> hasst, die auch ich hasse.</a:t>
            </a:r>
          </a:p>
          <a:p>
            <a:r>
              <a:rPr lang="de-DE" sz="1200" kern="1200" dirty="0">
                <a:solidFill>
                  <a:schemeClr val="tx1"/>
                </a:solidFill>
                <a:latin typeface="+mn-lt"/>
                <a:ea typeface="+mn-ea"/>
                <a:cs typeface="+mn-cs"/>
              </a:rPr>
              <a:t>Aber Pergamon: Aber ich habe ein weniges gegen dich, dass du solche dort hast, welche die Lehre Bileams festhalten,…</a:t>
            </a:r>
          </a:p>
          <a:p>
            <a:r>
              <a:rPr lang="de-DE" sz="1200" kern="1200" dirty="0" err="1">
                <a:solidFill>
                  <a:schemeClr val="tx1"/>
                </a:solidFill>
                <a:latin typeface="+mn-lt"/>
                <a:ea typeface="+mn-ea"/>
                <a:cs typeface="+mn-cs"/>
              </a:rPr>
              <a:t>Thyatira</a:t>
            </a:r>
            <a:r>
              <a:rPr lang="de-DE" sz="1200" kern="1200" dirty="0">
                <a:solidFill>
                  <a:schemeClr val="tx1"/>
                </a:solidFill>
                <a:latin typeface="+mn-lt"/>
                <a:ea typeface="+mn-ea"/>
                <a:cs typeface="+mn-cs"/>
              </a:rPr>
              <a:t> -  Aber ich habe gegen dich, dass du das Weib Isebel gewähren lasst, die sich eine Prophetin nennt …</a:t>
            </a:r>
          </a:p>
          <a:p>
            <a:endParaRPr lang="de-DE" sz="1200" kern="1200" baseline="0" dirty="0">
              <a:solidFill>
                <a:schemeClr val="tx1"/>
              </a:solidFill>
              <a:latin typeface="+mn-lt"/>
              <a:ea typeface="+mn-ea"/>
              <a:cs typeface="+mn-cs"/>
            </a:endParaRPr>
          </a:p>
          <a:p>
            <a:r>
              <a:rPr lang="de-DE" sz="1200" kern="1200" baseline="0" dirty="0">
                <a:solidFill>
                  <a:schemeClr val="tx1"/>
                </a:solidFill>
                <a:latin typeface="+mn-lt"/>
                <a:ea typeface="+mn-ea"/>
                <a:cs typeface="+mn-cs"/>
              </a:rPr>
              <a:t>Modell, das </a:t>
            </a:r>
            <a:r>
              <a:rPr lang="de-DE" sz="1200" kern="1200" baseline="0">
                <a:solidFill>
                  <a:schemeClr val="tx1"/>
                </a:solidFill>
                <a:latin typeface="+mn-lt"/>
                <a:ea typeface="+mn-ea"/>
                <a:cs typeface="+mn-cs"/>
              </a:rPr>
              <a:t>David </a:t>
            </a:r>
            <a:r>
              <a:rPr lang="de-DE" sz="1200" kern="1200" baseline="0" smtClean="0">
                <a:solidFill>
                  <a:schemeClr val="tx1"/>
                </a:solidFill>
                <a:latin typeface="+mn-lt"/>
                <a:ea typeface="+mn-ea"/>
                <a:cs typeface="+mn-cs"/>
              </a:rPr>
              <a:t>Tarjan nutzt </a:t>
            </a:r>
            <a:r>
              <a:rPr lang="de-DE" sz="1200" kern="1200" baseline="0" dirty="0">
                <a:solidFill>
                  <a:schemeClr val="tx1"/>
                </a:solidFill>
                <a:latin typeface="+mn-lt"/>
                <a:ea typeface="+mn-ea"/>
                <a:cs typeface="+mn-cs"/>
              </a:rPr>
              <a:t>zur Verdeutlichung</a:t>
            </a:r>
            <a:endParaRPr lang="de-DE" sz="1200" kern="1200" dirty="0">
              <a:solidFill>
                <a:schemeClr val="tx1"/>
              </a:solidFill>
              <a:latin typeface="+mn-lt"/>
              <a:ea typeface="+mn-ea"/>
              <a:cs typeface="+mn-cs"/>
            </a:endParaRPr>
          </a:p>
        </p:txBody>
      </p:sp>
      <p:sp>
        <p:nvSpPr>
          <p:cNvPr id="4" name="Foliennummernplatzhalter 3"/>
          <p:cNvSpPr>
            <a:spLocks noGrp="1"/>
          </p:cNvSpPr>
          <p:nvPr>
            <p:ph type="sldNum" sz="quarter" idx="10"/>
          </p:nvPr>
        </p:nvSpPr>
        <p:spPr/>
        <p:txBody>
          <a:bodyPr/>
          <a:lstStyle/>
          <a:p>
            <a:fld id="{DC664332-CCD3-4EA8-A6C0-68CF25EC9D99}" type="slidenum">
              <a:rPr lang="de-DE" smtClean="0"/>
              <a:t>15</a:t>
            </a:fld>
            <a:endParaRPr lang="de-DE"/>
          </a:p>
        </p:txBody>
      </p:sp>
    </p:spTree>
    <p:extLst>
      <p:ext uri="{BB962C8B-B14F-4D97-AF65-F5344CB8AC3E}">
        <p14:creationId xmlns:p14="http://schemas.microsoft.com/office/powerpoint/2010/main" val="32562326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DC664332-CCD3-4EA8-A6C0-68CF25EC9D99}" type="slidenum">
              <a:rPr lang="de-DE" smtClean="0"/>
              <a:t>16</a:t>
            </a:fld>
            <a:endParaRPr lang="de-DE"/>
          </a:p>
        </p:txBody>
      </p:sp>
    </p:spTree>
    <p:extLst>
      <p:ext uri="{BB962C8B-B14F-4D97-AF65-F5344CB8AC3E}">
        <p14:creationId xmlns:p14="http://schemas.microsoft.com/office/powerpoint/2010/main" val="12635738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kern="1200">
                <a:solidFill>
                  <a:schemeClr val="tx1"/>
                </a:solidFill>
                <a:latin typeface="+mn-lt"/>
                <a:ea typeface="+mn-ea"/>
                <a:cs typeface="+mn-cs"/>
              </a:rPr>
              <a:t>Art des Auftretens</a:t>
            </a:r>
            <a:r>
              <a:rPr lang="de-DE" sz="1200" kern="1200" baseline="0">
                <a:solidFill>
                  <a:schemeClr val="tx1"/>
                </a:solidFill>
                <a:latin typeface="+mn-lt"/>
                <a:ea typeface="+mn-ea"/>
                <a:cs typeface="+mn-cs"/>
              </a:rPr>
              <a:t> – „aggressiv“, Antwort auf jede Frage, die anderen sind die bösen; immer nur EINE Auslegungsmöglichkeit; dulden keinen Widerspruch</a:t>
            </a:r>
          </a:p>
          <a:p>
            <a:r>
              <a:rPr lang="de-DE" sz="1200" kern="1200" baseline="0">
                <a:solidFill>
                  <a:schemeClr val="tx1"/>
                </a:solidFill>
                <a:latin typeface="+mn-lt"/>
                <a:ea typeface="+mn-ea"/>
                <a:cs typeface="+mn-cs"/>
              </a:rPr>
              <a:t>Oft bißchen Wahrheit enthalten, schwer zu widerlegen</a:t>
            </a:r>
          </a:p>
          <a:p>
            <a:endParaRPr lang="de-DE" sz="1200" kern="1200" baseline="0">
              <a:solidFill>
                <a:schemeClr val="tx1"/>
              </a:solidFill>
              <a:latin typeface="+mn-lt"/>
              <a:ea typeface="+mn-ea"/>
              <a:cs typeface="+mn-cs"/>
            </a:endParaRPr>
          </a:p>
          <a:p>
            <a:r>
              <a:rPr lang="de-DE" sz="1200" kern="1200" baseline="0">
                <a:solidFill>
                  <a:schemeClr val="tx1"/>
                </a:solidFill>
                <a:latin typeface="+mn-lt"/>
                <a:ea typeface="+mn-ea"/>
                <a:cs typeface="+mn-cs"/>
              </a:rPr>
              <a:t>Themen/Gerüchte</a:t>
            </a:r>
          </a:p>
          <a:p>
            <a:pPr marL="171450" indent="-171450">
              <a:buFont typeface="Symbol" panose="05050102010706020507" pitchFamily="18" charset="2"/>
              <a:buChar char="Þ"/>
            </a:pPr>
            <a:r>
              <a:rPr lang="de-DE" sz="1200" kern="1200" baseline="0">
                <a:solidFill>
                  <a:schemeClr val="tx1"/>
                </a:solidFill>
                <a:latin typeface="+mn-lt"/>
                <a:ea typeface="+mn-ea"/>
                <a:cs typeface="+mn-cs"/>
              </a:rPr>
              <a:t>Verbindet Dinge – 1000-jähriges Reich, letzte Tage und Corona, Rolle Israels</a:t>
            </a:r>
          </a:p>
          <a:p>
            <a:pPr marL="171450" indent="-171450">
              <a:buFont typeface="Symbol" panose="05050102010706020507" pitchFamily="18" charset="2"/>
              <a:buChar char="Þ"/>
            </a:pPr>
            <a:r>
              <a:rPr lang="de-DE" sz="1200" kern="1200" baseline="0">
                <a:solidFill>
                  <a:schemeClr val="tx1"/>
                </a:solidFill>
                <a:latin typeface="+mn-lt"/>
                <a:ea typeface="+mn-ea"/>
                <a:cs typeface="+mn-cs"/>
              </a:rPr>
              <a:t>ganz neue Erkenntnisse</a:t>
            </a:r>
          </a:p>
          <a:p>
            <a:pPr marL="171450" indent="-171450">
              <a:buFont typeface="Symbol" panose="05050102010706020507" pitchFamily="18" charset="2"/>
              <a:buChar char="Þ"/>
            </a:pPr>
            <a:endParaRPr lang="de-DE" sz="1200" kern="1200" baseline="0">
              <a:solidFill>
                <a:schemeClr val="tx1"/>
              </a:solidFill>
              <a:latin typeface="+mn-lt"/>
              <a:ea typeface="+mn-ea"/>
              <a:cs typeface="+mn-cs"/>
            </a:endParaRPr>
          </a:p>
          <a:p>
            <a:pPr marL="171450" indent="-171450">
              <a:buFont typeface="Symbol" panose="05050102010706020507" pitchFamily="18" charset="2"/>
              <a:buChar char="Þ"/>
            </a:pPr>
            <a:r>
              <a:rPr lang="de-DE" b="1"/>
              <a:t>Das Evangelium</a:t>
            </a:r>
            <a:r>
              <a:rPr lang="de-DE" b="1" baseline="0"/>
              <a:t> steht nicht mehr im Mittelpunkt!</a:t>
            </a:r>
            <a:endParaRPr lang="de-DE" b="1"/>
          </a:p>
          <a:p>
            <a:endParaRPr lang="de-DE"/>
          </a:p>
          <a:p>
            <a:endParaRPr lang="de-DE"/>
          </a:p>
        </p:txBody>
      </p:sp>
      <p:sp>
        <p:nvSpPr>
          <p:cNvPr id="4" name="Foliennummernplatzhalter 3"/>
          <p:cNvSpPr>
            <a:spLocks noGrp="1"/>
          </p:cNvSpPr>
          <p:nvPr>
            <p:ph type="sldNum" sz="quarter" idx="10"/>
          </p:nvPr>
        </p:nvSpPr>
        <p:spPr/>
        <p:txBody>
          <a:bodyPr/>
          <a:lstStyle/>
          <a:p>
            <a:fld id="{DC664332-CCD3-4EA8-A6C0-68CF25EC9D99}" type="slidenum">
              <a:rPr lang="de-DE" smtClean="0"/>
              <a:t>17</a:t>
            </a:fld>
            <a:endParaRPr lang="de-DE"/>
          </a:p>
        </p:txBody>
      </p:sp>
    </p:spTree>
    <p:extLst>
      <p:ext uri="{BB962C8B-B14F-4D97-AF65-F5344CB8AC3E}">
        <p14:creationId xmlns:p14="http://schemas.microsoft.com/office/powerpoint/2010/main" val="30864095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Mat 7:15-16  Hütet euch aber vor den falschen Propheten, die in Schafskleidern zu euch kommen, inwendig aber sind sie reißende Wölfe.  (16)  An ihren Früchten werdet ihr sie erkennen. Liest man etwa von Dornen eine Traube, oder von Disteln Feigen?</a:t>
            </a:r>
          </a:p>
          <a:p>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Der Sinn der Illustration, besteht darin, dass es ohne einen guten Baum keine wirklich guten Früchte geben kann.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Sogar gute Bäume haben gelegentlich schlechte Früchte, so dass man sich daran erinnern muss, dass Jesus über die offensichtliche allgemeine Tendenz des Lebens eines Menschen spricht und nicht über gelegentliche gute oder schlechte Taten.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Aber was können wir dann damit anfangen?</a:t>
            </a:r>
          </a:p>
          <a:p>
            <a:endParaRPr lang="de-DE" dirty="0"/>
          </a:p>
        </p:txBody>
      </p:sp>
      <p:sp>
        <p:nvSpPr>
          <p:cNvPr id="4" name="Foliennummernplatzhalter 3"/>
          <p:cNvSpPr>
            <a:spLocks noGrp="1"/>
          </p:cNvSpPr>
          <p:nvPr>
            <p:ph type="sldNum" sz="quarter" idx="10"/>
          </p:nvPr>
        </p:nvSpPr>
        <p:spPr/>
        <p:txBody>
          <a:bodyPr/>
          <a:lstStyle/>
          <a:p>
            <a:fld id="{DC664332-CCD3-4EA8-A6C0-68CF25EC9D99}" type="slidenum">
              <a:rPr lang="de-DE" smtClean="0"/>
              <a:t>18</a:t>
            </a:fld>
            <a:endParaRPr lang="de-DE"/>
          </a:p>
        </p:txBody>
      </p:sp>
    </p:spTree>
    <p:extLst>
      <p:ext uri="{BB962C8B-B14F-4D97-AF65-F5344CB8AC3E}">
        <p14:creationId xmlns:p14="http://schemas.microsoft.com/office/powerpoint/2010/main" val="35667847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kern="1200" dirty="0" err="1">
                <a:solidFill>
                  <a:schemeClr val="tx1"/>
                </a:solidFill>
                <a:latin typeface="+mn-lt"/>
                <a:ea typeface="+mn-ea"/>
                <a:cs typeface="+mn-cs"/>
              </a:rPr>
              <a:t>Hebr</a:t>
            </a:r>
            <a:r>
              <a:rPr lang="de-DE" sz="1200" kern="1200" dirty="0">
                <a:solidFill>
                  <a:schemeClr val="tx1"/>
                </a:solidFill>
                <a:latin typeface="+mn-lt"/>
                <a:ea typeface="+mn-ea"/>
                <a:cs typeface="+mn-cs"/>
              </a:rPr>
              <a:t> 13,7 Gedenkt eurer Führer, die das Wort Gottes zu euch geredet haben! Schaut den </a:t>
            </a:r>
            <a:r>
              <a:rPr lang="de-DE" sz="1200" b="1" kern="1200" dirty="0">
                <a:solidFill>
                  <a:schemeClr val="tx1"/>
                </a:solidFill>
                <a:latin typeface="+mn-lt"/>
                <a:ea typeface="+mn-ea"/>
                <a:cs typeface="+mn-cs"/>
              </a:rPr>
              <a:t>Ausgang ihres Wandels </a:t>
            </a:r>
            <a:r>
              <a:rPr lang="de-DE" sz="1200" kern="1200" dirty="0">
                <a:solidFill>
                  <a:schemeClr val="tx1"/>
                </a:solidFill>
                <a:latin typeface="+mn-lt"/>
                <a:ea typeface="+mn-ea"/>
                <a:cs typeface="+mn-cs"/>
              </a:rPr>
              <a:t>an, und ahmt ihren Glauben nach! =&gt; Bsp. Jim, Fred, Sheryl</a:t>
            </a:r>
          </a:p>
          <a:p>
            <a:endParaRPr lang="de-DE" sz="1200" kern="1200" dirty="0">
              <a:solidFill>
                <a:schemeClr val="tx1"/>
              </a:solidFill>
              <a:latin typeface="+mn-lt"/>
              <a:ea typeface="+mn-ea"/>
              <a:cs typeface="+mn-cs"/>
            </a:endParaRPr>
          </a:p>
          <a:p>
            <a:r>
              <a:rPr lang="de-DE" dirty="0"/>
              <a:t>Was sind die tatsächlichen Früchte eines Menschen? Diese brauchen Zeit, um zu reifen. </a:t>
            </a:r>
          </a:p>
          <a:p>
            <a:r>
              <a:rPr lang="de-DE" dirty="0"/>
              <a:t>Deshalb braucht es Geduld bei der Fruchtprüfung. </a:t>
            </a:r>
          </a:p>
          <a:p>
            <a:r>
              <a:rPr lang="de-DE" b="1" dirty="0"/>
              <a:t>Im Weinberg des Herrn ist kein Platz für übereifrige Ketzerjäger. </a:t>
            </a:r>
          </a:p>
          <a:p>
            <a:r>
              <a:rPr lang="de-DE" dirty="0"/>
              <a:t>=&gt; Was aber sind die Früchte, die das wahre Wesen des Menschen erkennen lassen? </a:t>
            </a:r>
          </a:p>
          <a:p>
            <a:r>
              <a:rPr lang="de-DE" dirty="0"/>
              <a:t>=&gt; Welches sind die Dinge, deren Beobachtung uns etwas über den Menschen verrät? </a:t>
            </a:r>
          </a:p>
        </p:txBody>
      </p:sp>
      <p:sp>
        <p:nvSpPr>
          <p:cNvPr id="4" name="Foliennummernplatzhalter 3"/>
          <p:cNvSpPr>
            <a:spLocks noGrp="1"/>
          </p:cNvSpPr>
          <p:nvPr>
            <p:ph type="sldNum" sz="quarter" idx="10"/>
          </p:nvPr>
        </p:nvSpPr>
        <p:spPr/>
        <p:txBody>
          <a:bodyPr/>
          <a:lstStyle/>
          <a:p>
            <a:fld id="{DC664332-CCD3-4EA8-A6C0-68CF25EC9D99}" type="slidenum">
              <a:rPr lang="de-DE" smtClean="0"/>
              <a:t>19</a:t>
            </a:fld>
            <a:endParaRPr lang="de-DE"/>
          </a:p>
        </p:txBody>
      </p:sp>
    </p:spTree>
    <p:extLst>
      <p:ext uri="{BB962C8B-B14F-4D97-AF65-F5344CB8AC3E}">
        <p14:creationId xmlns:p14="http://schemas.microsoft.com/office/powerpoint/2010/main" val="3547937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kern="1200" dirty="0">
                <a:solidFill>
                  <a:schemeClr val="tx1"/>
                </a:solidFill>
                <a:effectLst/>
                <a:latin typeface="+mn-lt"/>
                <a:ea typeface="+mn-ea"/>
                <a:cs typeface="+mn-cs"/>
              </a:rPr>
              <a:t>Viele Fragen habe ich mir gestellt – wann ist jemand, wann bin ich ein falscher Zeuge?</a:t>
            </a:r>
          </a:p>
          <a:p>
            <a:r>
              <a:rPr lang="de-DE" sz="1200" kern="1200" dirty="0">
                <a:solidFill>
                  <a:schemeClr val="tx1"/>
                </a:solidFill>
                <a:effectLst/>
                <a:latin typeface="+mn-lt"/>
                <a:ea typeface="+mn-ea"/>
                <a:cs typeface="+mn-cs"/>
              </a:rPr>
              <a:t>Macht mich jede Aussage, die ich aus mangelnder Kenntnis heraus getätigt habe, zum falschen Zeugen?</a:t>
            </a:r>
          </a:p>
          <a:p>
            <a:r>
              <a:rPr lang="de-DE" sz="1200" kern="1200" dirty="0">
                <a:solidFill>
                  <a:schemeClr val="tx1"/>
                </a:solidFill>
                <a:effectLst/>
                <a:latin typeface="+mn-lt"/>
                <a:ea typeface="+mn-ea"/>
                <a:cs typeface="+mn-cs"/>
              </a:rPr>
              <a:t>Wie sehr spielt meine Absicht eine Rolle? Meine Motivation? Meine Einstellung?</a:t>
            </a:r>
          </a:p>
          <a:p>
            <a:endParaRPr lang="de-DE" sz="1200" kern="1200" dirty="0">
              <a:solidFill>
                <a:schemeClr val="tx1"/>
              </a:solidFill>
              <a:effectLst/>
              <a:latin typeface="+mn-lt"/>
              <a:ea typeface="+mn-ea"/>
              <a:cs typeface="+mn-cs"/>
            </a:endParaRPr>
          </a:p>
          <a:p>
            <a:r>
              <a:rPr lang="de-DE" sz="1200" kern="1200" dirty="0">
                <a:solidFill>
                  <a:schemeClr val="tx1"/>
                </a:solidFill>
                <a:effectLst/>
                <a:latin typeface="+mn-lt"/>
                <a:ea typeface="+mn-ea"/>
                <a:cs typeface="+mn-cs"/>
              </a:rPr>
              <a:t>Wie gehe ich damit um, wenn ich korrigiert werde? Wenn ich ermahnt werde?</a:t>
            </a:r>
          </a:p>
          <a:p>
            <a:r>
              <a:rPr lang="de-DE" sz="1200" kern="1200" dirty="0">
                <a:solidFill>
                  <a:schemeClr val="tx1"/>
                </a:solidFill>
                <a:effectLst/>
                <a:latin typeface="+mn-lt"/>
                <a:ea typeface="+mn-ea"/>
                <a:cs typeface="+mn-cs"/>
              </a:rPr>
              <a:t>Bin ich offen für Gottes Ermahnung? Bin ich stets bereit zur Buße?</a:t>
            </a:r>
          </a:p>
          <a:p>
            <a:endParaRPr lang="de-DE" sz="1200" kern="1200" dirty="0">
              <a:solidFill>
                <a:schemeClr val="tx1"/>
              </a:solidFill>
              <a:effectLst/>
              <a:latin typeface="+mn-lt"/>
              <a:ea typeface="+mn-ea"/>
              <a:cs typeface="+mn-cs"/>
            </a:endParaRPr>
          </a:p>
          <a:p>
            <a:r>
              <a:rPr lang="de-DE" baseline="0" dirty="0"/>
              <a:t>Im folgenden werden wir über falsche Zeugen, aber auch über falsche Propheten und falsche Lehrer nachdenken. Die Gemeinsamkeit? Sie sind </a:t>
            </a:r>
            <a:r>
              <a:rPr lang="de-DE" b="1" baseline="0" dirty="0"/>
              <a:t>FALSCH</a:t>
            </a:r>
            <a:r>
              <a:rPr lang="de-DE" baseline="0" dirty="0"/>
              <a:t>. Sie tragen die Verantwortung für ihr Reden, für ihr Handeln.</a:t>
            </a:r>
          </a:p>
          <a:p>
            <a:r>
              <a:rPr lang="de-DE" b="1" baseline="0" dirty="0"/>
              <a:t>Zeugen – Lehrer – Propheten</a:t>
            </a:r>
          </a:p>
          <a:p>
            <a:r>
              <a:rPr lang="de-DE" b="0" baseline="0" dirty="0"/>
              <a:t>Jeder von uns ist ein Zeuge</a:t>
            </a:r>
          </a:p>
          <a:p>
            <a:r>
              <a:rPr lang="de-DE" b="0" baseline="0" dirty="0"/>
              <a:t>Nicht jeder ist ein Lehrer</a:t>
            </a:r>
          </a:p>
          <a:p>
            <a:r>
              <a:rPr lang="de-DE" b="0" baseline="0" dirty="0"/>
              <a:t>Nicht jeder verkündigt das Wort („NT-Prophet“)</a:t>
            </a:r>
            <a:endParaRPr lang="de-DE" sz="1500" kern="1200" dirty="0">
              <a:solidFill>
                <a:schemeClr val="tx1"/>
              </a:solidFill>
              <a:effectLst/>
              <a:latin typeface="+mn-lt"/>
              <a:ea typeface="+mn-ea"/>
              <a:cs typeface="+mn-cs"/>
            </a:endParaRPr>
          </a:p>
          <a:p>
            <a:pPr defTabSz="943478">
              <a:defRPr/>
            </a:pPr>
            <a:endParaRPr lang="de-DE" dirty="0"/>
          </a:p>
        </p:txBody>
      </p:sp>
      <p:sp>
        <p:nvSpPr>
          <p:cNvPr id="4" name="Foliennummernplatzhalter 3"/>
          <p:cNvSpPr>
            <a:spLocks noGrp="1"/>
          </p:cNvSpPr>
          <p:nvPr>
            <p:ph type="sldNum" sz="quarter" idx="10"/>
          </p:nvPr>
        </p:nvSpPr>
        <p:spPr/>
        <p:txBody>
          <a:bodyPr/>
          <a:lstStyle/>
          <a:p>
            <a:fld id="{DC664332-CCD3-4EA8-A6C0-68CF25EC9D99}" type="slidenum">
              <a:rPr lang="de-DE" smtClean="0"/>
              <a:t>2</a:t>
            </a:fld>
            <a:endParaRPr lang="de-DE"/>
          </a:p>
        </p:txBody>
      </p:sp>
    </p:spTree>
    <p:extLst>
      <p:ext uri="{BB962C8B-B14F-4D97-AF65-F5344CB8AC3E}">
        <p14:creationId xmlns:p14="http://schemas.microsoft.com/office/powerpoint/2010/main" val="41089984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228600" indent="-228600">
              <a:buAutoNum type="arabicPeriod"/>
            </a:pPr>
            <a:r>
              <a:rPr lang="de-DE" dirty="0"/>
              <a:t>Der Charakter eines Menschen  (Gal. 5,19-23; Jak. 3,12-18; Mat. 12,33-36) </a:t>
            </a:r>
          </a:p>
          <a:p>
            <a:pPr marL="171450" indent="-171450">
              <a:buFont typeface="Symbol" panose="05050102010706020507" pitchFamily="18" charset="2"/>
              <a:buChar char="Þ"/>
            </a:pPr>
            <a:r>
              <a:rPr lang="de-DE" b="1" dirty="0"/>
              <a:t>Fördert seine Moral </a:t>
            </a:r>
            <a:r>
              <a:rPr lang="de-DE" dirty="0"/>
              <a:t>ein laszives Leben, Selbstgefälligkeit oder die Duldung von Sünde? </a:t>
            </a:r>
          </a:p>
          <a:p>
            <a:pPr marL="171450" indent="-171450">
              <a:buFont typeface="Symbol" panose="05050102010706020507" pitchFamily="18" charset="2"/>
              <a:buChar char="Þ"/>
            </a:pPr>
            <a:r>
              <a:rPr lang="de-DE" b="1" dirty="0"/>
              <a:t>Ist seine Gesinnung </a:t>
            </a:r>
            <a:r>
              <a:rPr lang="de-DE" dirty="0"/>
              <a:t>fleischlich, d.h. an diese Erde, an dieses Leben gebunden? (Vgl. Matthäus 23,1-3) </a:t>
            </a:r>
          </a:p>
          <a:p>
            <a:pPr marL="171450" indent="-171450">
              <a:buFont typeface="Symbol" panose="05050102010706020507" pitchFamily="18" charset="2"/>
              <a:buChar char="Þ"/>
            </a:pPr>
            <a:r>
              <a:rPr lang="de-DE" b="1" dirty="0"/>
              <a:t>Welchen Einfluss haben seine Gewohnheiten</a:t>
            </a:r>
            <a:r>
              <a:rPr lang="de-DE" dirty="0"/>
              <a:t>, seine Gesellschaft, sein Gespräch und seine Einstellung? </a:t>
            </a:r>
          </a:p>
          <a:p>
            <a:pPr marL="171450" indent="-171450">
              <a:buFont typeface="Symbol" panose="05050102010706020507" pitchFamily="18" charset="2"/>
              <a:buChar char="Þ"/>
            </a:pPr>
            <a:r>
              <a:rPr lang="de-DE" dirty="0"/>
              <a:t>Es kann sein, dass jemand eine gute Lehre bringt, während die Frucht seines Lebens unter der Fassade einer respektablen Rechtgläubigkeit völlig verdorben ist. </a:t>
            </a:r>
          </a:p>
        </p:txBody>
      </p:sp>
      <p:sp>
        <p:nvSpPr>
          <p:cNvPr id="4" name="Foliennummernplatzhalter 3"/>
          <p:cNvSpPr>
            <a:spLocks noGrp="1"/>
          </p:cNvSpPr>
          <p:nvPr>
            <p:ph type="sldNum" sz="quarter" idx="10"/>
          </p:nvPr>
        </p:nvSpPr>
        <p:spPr/>
        <p:txBody>
          <a:bodyPr/>
          <a:lstStyle/>
          <a:p>
            <a:fld id="{DC664332-CCD3-4EA8-A6C0-68CF25EC9D99}" type="slidenum">
              <a:rPr lang="de-DE" smtClean="0"/>
              <a:t>20</a:t>
            </a:fld>
            <a:endParaRPr lang="de-DE"/>
          </a:p>
        </p:txBody>
      </p:sp>
    </p:spTree>
    <p:extLst>
      <p:ext uri="{BB962C8B-B14F-4D97-AF65-F5344CB8AC3E}">
        <p14:creationId xmlns:p14="http://schemas.microsoft.com/office/powerpoint/2010/main" val="19806625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Symbol" panose="05050102010706020507" pitchFamily="18" charset="2"/>
              <a:buChar char="Þ"/>
            </a:pPr>
            <a:r>
              <a:rPr lang="de-DE" dirty="0"/>
              <a:t>Aber was sind die Folgen seiner Botschaft, seiner Lehre?</a:t>
            </a:r>
          </a:p>
          <a:p>
            <a:pPr marL="171450" indent="-171450">
              <a:buFont typeface="Symbol" panose="05050102010706020507" pitchFamily="18" charset="2"/>
              <a:buChar char="Þ"/>
            </a:pPr>
            <a:r>
              <a:rPr lang="de-DE" dirty="0"/>
              <a:t>Was ist der </a:t>
            </a:r>
            <a:r>
              <a:rPr lang="de-DE" b="1" dirty="0"/>
              <a:t>Charakter</a:t>
            </a:r>
            <a:r>
              <a:rPr lang="de-DE" dirty="0"/>
              <a:t> und das </a:t>
            </a:r>
            <a:r>
              <a:rPr lang="de-DE" b="1" dirty="0"/>
              <a:t>Verhalten</a:t>
            </a:r>
            <a:r>
              <a:rPr lang="de-DE" dirty="0"/>
              <a:t> derer, </a:t>
            </a:r>
            <a:r>
              <a:rPr lang="de-DE" b="1" dirty="0"/>
              <a:t>die seiner Lehre folgen</a:t>
            </a:r>
            <a:r>
              <a:rPr lang="de-DE" dirty="0"/>
              <a:t>? </a:t>
            </a:r>
          </a:p>
          <a:p>
            <a:pPr marL="171450" indent="-171450">
              <a:buFont typeface="Symbol" panose="05050102010706020507" pitchFamily="18" charset="2"/>
              <a:buChar char="Þ"/>
            </a:pPr>
            <a:r>
              <a:rPr lang="de-DE" dirty="0"/>
              <a:t>Prüfen wir daher sowohl die </a:t>
            </a:r>
            <a:r>
              <a:rPr lang="de-DE" b="1" dirty="0"/>
              <a:t>Lehre</a:t>
            </a:r>
            <a:r>
              <a:rPr lang="de-DE" dirty="0"/>
              <a:t> als auch den </a:t>
            </a:r>
            <a:r>
              <a:rPr lang="de-DE" b="1" dirty="0"/>
              <a:t>Lehrer</a:t>
            </a:r>
            <a:r>
              <a:rPr lang="de-DE" dirty="0"/>
              <a:t> an den </a:t>
            </a:r>
            <a:r>
              <a:rPr lang="de-DE" b="1" dirty="0"/>
              <a:t>Früchten</a:t>
            </a:r>
            <a:r>
              <a:rPr lang="de-DE" dirty="0"/>
              <a:t>, </a:t>
            </a:r>
            <a:r>
              <a:rPr lang="de-DE" b="1" dirty="0"/>
              <a:t>die beide hervorbringen</a:t>
            </a:r>
            <a:r>
              <a:rPr lang="de-DE" dirty="0"/>
              <a:t>, sowie an ihrer offensichtlichen Übereinstimmung mit der Heiligen Schrift. </a:t>
            </a:r>
          </a:p>
          <a:p>
            <a:pPr marL="171450" indent="-171450">
              <a:buFont typeface="Symbol" panose="05050102010706020507" pitchFamily="18" charset="2"/>
              <a:buChar char="Þ"/>
            </a:pPr>
            <a:r>
              <a:rPr lang="de-DE" dirty="0"/>
              <a:t>In der Praxis wirkt sich der Charakter eines Menschen auf seine Lehre aus und seine Lehre auf seinen Charakter aus.</a:t>
            </a:r>
          </a:p>
          <a:p>
            <a:pPr marL="171450" indent="-171450">
              <a:buFont typeface="Symbol" panose="05050102010706020507" pitchFamily="18" charset="2"/>
              <a:buChar char="Þ"/>
            </a:pPr>
            <a:r>
              <a:rPr lang="de-DE" dirty="0"/>
              <a:t>Wenn also ein Mann charakterlich richtig ist, aber </a:t>
            </a:r>
            <a:r>
              <a:rPr lang="de-DE" b="1" dirty="0"/>
              <a:t>aufgrund seiner Unkenntnis des Wortes eine falsche Lehre </a:t>
            </a:r>
            <a:r>
              <a:rPr lang="de-DE" dirty="0"/>
              <a:t>lehrt, kann er korrigiert werden, denn er hat ein Gewissen und </a:t>
            </a:r>
            <a:r>
              <a:rPr lang="de-DE" b="1" dirty="0"/>
              <a:t>möchte den Willen des Herrn tun.</a:t>
            </a:r>
            <a:r>
              <a:rPr lang="de-DE" dirty="0"/>
              <a:t> </a:t>
            </a:r>
          </a:p>
          <a:p>
            <a:pPr marL="171450" indent="-171450">
              <a:buFont typeface="Symbol" panose="05050102010706020507" pitchFamily="18" charset="2"/>
              <a:buChar char="Þ"/>
            </a:pPr>
            <a:r>
              <a:rPr lang="de-DE" b="1" dirty="0"/>
              <a:t>Aber ein Mensch, dessen Charakter verdorben ist, braucht keine neuen Informationen, sondern Umkehr. </a:t>
            </a:r>
          </a:p>
          <a:p>
            <a:pPr marL="171450" indent="-171450">
              <a:buFont typeface="Symbol" panose="05050102010706020507" pitchFamily="18" charset="2"/>
              <a:buChar char="Þ"/>
            </a:pPr>
            <a:r>
              <a:rPr lang="de-DE" dirty="0"/>
              <a:t>Wenn er das nicht will, ist er umso gefährlicher. </a:t>
            </a:r>
          </a:p>
          <a:p>
            <a:endParaRPr lang="de-DE" dirty="0"/>
          </a:p>
          <a:p>
            <a:r>
              <a:rPr lang="de-DE" dirty="0"/>
              <a:t>Kommen wir zu Punkt 3</a:t>
            </a:r>
          </a:p>
        </p:txBody>
      </p:sp>
      <p:sp>
        <p:nvSpPr>
          <p:cNvPr id="4" name="Foliennummernplatzhalter 3"/>
          <p:cNvSpPr>
            <a:spLocks noGrp="1"/>
          </p:cNvSpPr>
          <p:nvPr>
            <p:ph type="sldNum" sz="quarter" idx="10"/>
          </p:nvPr>
        </p:nvSpPr>
        <p:spPr/>
        <p:txBody>
          <a:bodyPr/>
          <a:lstStyle/>
          <a:p>
            <a:fld id="{DC664332-CCD3-4EA8-A6C0-68CF25EC9D99}" type="slidenum">
              <a:rPr lang="de-DE" smtClean="0"/>
              <a:t>21</a:t>
            </a:fld>
            <a:endParaRPr lang="de-DE"/>
          </a:p>
        </p:txBody>
      </p:sp>
    </p:spTree>
    <p:extLst>
      <p:ext uri="{BB962C8B-B14F-4D97-AF65-F5344CB8AC3E}">
        <p14:creationId xmlns:p14="http://schemas.microsoft.com/office/powerpoint/2010/main" val="42591481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Trete ich für meinen Herrn Jesus und die Wahrheit</a:t>
            </a:r>
            <a:r>
              <a:rPr lang="de-DE" baseline="0" dirty="0"/>
              <a:t> ein? </a:t>
            </a:r>
            <a:r>
              <a:rPr lang="de-DE" dirty="0"/>
              <a:t>Oder ist es ein ehrsüchtige</a:t>
            </a:r>
            <a:r>
              <a:rPr lang="de-DE" baseline="0" dirty="0"/>
              <a:t>s Zeugnis wie bei </a:t>
            </a:r>
            <a:r>
              <a:rPr lang="de-DE" baseline="0" dirty="0" err="1"/>
              <a:t>Hananias</a:t>
            </a:r>
            <a:r>
              <a:rPr lang="de-DE" baseline="0" dirty="0"/>
              <a:t> und Saphira?</a:t>
            </a:r>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Welche Frucht ist bei mir zu sehen? Hat die Frucht des Geistes zugenommen in meinem Leben? </a:t>
            </a:r>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Liebe, Freude, Friede, Langmut, Freundlichkeit, Güte, Treue, Sanftmut, Enthaltsamkeit</a:t>
            </a:r>
          </a:p>
          <a:p>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Eingangs hatte ich gesagt, dass d</a:t>
            </a:r>
            <a:r>
              <a:rPr lang="de-DE" sz="1200" kern="1200" dirty="0">
                <a:solidFill>
                  <a:schemeClr val="tx1"/>
                </a:solidFill>
                <a:effectLst/>
                <a:latin typeface="+mn-lt"/>
                <a:ea typeface="+mn-ea"/>
                <a:cs typeface="+mn-cs"/>
              </a:rPr>
              <a:t>as Ziel dieser Rede sei, uns zum Nachdenken zu bringen, zu sensibilisieren, aber </a:t>
            </a:r>
            <a:r>
              <a:rPr lang="de-DE" sz="1200" b="1" kern="1200" dirty="0">
                <a:solidFill>
                  <a:schemeClr val="tx1"/>
                </a:solidFill>
                <a:effectLst/>
                <a:latin typeface="+mn-lt"/>
                <a:ea typeface="+mn-ea"/>
                <a:cs typeface="+mn-cs"/>
              </a:rPr>
              <a:t>vielleicht auch in anderer Hinsicht, als ihr euch das vorstellen würdet. </a:t>
            </a:r>
            <a:endParaRPr lang="de-D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Hierauf möchte ich mit der letzten Frage hier eingehen „Meine Einstellung gibt Zeugnis von…?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Liebe Brüder, ich habe große Schwierigkeiten bei der Umsetzung der Warnungen, die wir betrachtet haben.</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0" kern="1200" dirty="0">
                <a:solidFill>
                  <a:schemeClr val="tx1"/>
                </a:solidFill>
                <a:effectLst/>
                <a:latin typeface="+mn-lt"/>
                <a:ea typeface="+mn-ea"/>
                <a:cs typeface="+mn-cs"/>
              </a:rPr>
              <a:t>Klare Warnungen, klare Handlungsanweisungen. (1. Kor. 5:12 Richtet ihr nicht, die drinnen sind? Tut den Bösen von euch selbst hinaus.)</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0" kern="1200" dirty="0">
                <a:solidFill>
                  <a:schemeClr val="tx1"/>
                </a:solidFill>
                <a:effectLst/>
                <a:latin typeface="+mn-lt"/>
                <a:ea typeface="+mn-ea"/>
                <a:cs typeface="+mn-cs"/>
              </a:rPr>
              <a:t>Aber wie leicht gerät jede noch so kleine „Fruchtprüfung“ zu einem Riesenkonflikt?</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0" kern="1200" dirty="0">
                <a:solidFill>
                  <a:schemeClr val="tx1"/>
                </a:solidFill>
                <a:effectLst/>
                <a:latin typeface="+mn-lt"/>
                <a:ea typeface="+mn-ea"/>
                <a:cs typeface="+mn-cs"/>
              </a:rPr>
              <a:t>Kennt ihr das auch?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0" kern="1200" dirty="0">
                <a:solidFill>
                  <a:schemeClr val="tx1"/>
                </a:solidFill>
                <a:effectLst/>
                <a:latin typeface="+mn-lt"/>
                <a:ea typeface="+mn-ea"/>
                <a:cs typeface="+mn-cs"/>
              </a:rPr>
              <a:t>Und ich denke, dass dies oft an meiner eigenen Einstellung liegt, durch die ich auch ein schlechtes Zeugnis abgebe!</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u="sng" kern="1200" dirty="0">
                <a:solidFill>
                  <a:schemeClr val="tx1"/>
                </a:solidFill>
                <a:effectLst/>
                <a:latin typeface="+mn-lt"/>
                <a:ea typeface="+mn-ea"/>
                <a:cs typeface="+mn-cs"/>
              </a:rPr>
              <a:t>Zunächst:</a:t>
            </a:r>
          </a:p>
          <a:p>
            <a:r>
              <a:rPr lang="de-DE" dirty="0"/>
              <a:t>Je bewusster ich mir meiner Fehler, Schwächen und Sünden bin, desto gnädiger bin ich mit anderen!</a:t>
            </a:r>
          </a:p>
          <a:p>
            <a:r>
              <a:rPr lang="de-DE" b="1" dirty="0"/>
              <a:t>Höre zu</a:t>
            </a:r>
            <a:r>
              <a:rPr lang="de-DE" dirty="0"/>
              <a:t>, </a:t>
            </a:r>
            <a:r>
              <a:rPr lang="de-DE" b="1" dirty="0"/>
              <a:t>frage nach</a:t>
            </a:r>
            <a:r>
              <a:rPr lang="de-DE" dirty="0"/>
              <a:t>, </a:t>
            </a:r>
            <a:r>
              <a:rPr lang="de-DE" b="1" dirty="0"/>
              <a:t>will verstehen warum</a:t>
            </a:r>
            <a:r>
              <a:rPr lang="de-DE" dirty="0"/>
              <a:t>.</a:t>
            </a:r>
          </a:p>
          <a:p>
            <a:r>
              <a:rPr lang="de-DE" b="1" dirty="0"/>
              <a:t>Mein Ziel verändert sich von „Wer hat Recht?“ zu „Was ist richtig?“</a:t>
            </a:r>
          </a:p>
          <a:p>
            <a:endParaRPr lang="de-DE" b="1" dirty="0"/>
          </a:p>
          <a:p>
            <a:r>
              <a:rPr lang="de-DE" dirty="0"/>
              <a:t>Wer von euch lässt sich gern ermahnen? </a:t>
            </a:r>
            <a:r>
              <a:rPr lang="de-DE" b="1" dirty="0"/>
              <a:t>Wer ist dankbar für jede Rückmeldung und prüft diese ernsthaft?</a:t>
            </a:r>
            <a:endParaRPr lang="de-DE" dirty="0"/>
          </a:p>
        </p:txBody>
      </p:sp>
      <p:sp>
        <p:nvSpPr>
          <p:cNvPr id="4" name="Foliennummernplatzhalter 3"/>
          <p:cNvSpPr>
            <a:spLocks noGrp="1"/>
          </p:cNvSpPr>
          <p:nvPr>
            <p:ph type="sldNum" sz="quarter" idx="10"/>
          </p:nvPr>
        </p:nvSpPr>
        <p:spPr/>
        <p:txBody>
          <a:bodyPr/>
          <a:lstStyle/>
          <a:p>
            <a:fld id="{DC664332-CCD3-4EA8-A6C0-68CF25EC9D99}" type="slidenum">
              <a:rPr lang="de-DE" smtClean="0"/>
              <a:t>22</a:t>
            </a:fld>
            <a:endParaRPr lang="de-DE"/>
          </a:p>
        </p:txBody>
      </p:sp>
    </p:spTree>
    <p:extLst>
      <p:ext uri="{BB962C8B-B14F-4D97-AF65-F5344CB8AC3E}">
        <p14:creationId xmlns:p14="http://schemas.microsoft.com/office/powerpoint/2010/main" val="8785022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Ist es nicht eher so:</a:t>
            </a:r>
          </a:p>
          <a:p>
            <a:r>
              <a:rPr lang="de-DE" b="1" dirty="0"/>
              <a:t>Ermahnung / Beschwerde o.ä. = Kritik = Angriff = Verteidigung! LOS!</a:t>
            </a:r>
          </a:p>
          <a:p>
            <a:r>
              <a:rPr lang="de-DE" dirty="0"/>
              <a:t>In unserem Kopf werden blitzschnelle Annahmen getroffen, wir erzählen uns blitzschnell Geschichten: „Der hat mich erst letztens kritisiert.“ Die Folge: Abwehrreaktion statt zuhören.</a:t>
            </a:r>
          </a:p>
          <a:p>
            <a:endParaRPr lang="de-DE" dirty="0"/>
          </a:p>
          <a:p>
            <a:r>
              <a:rPr lang="de-DE" dirty="0"/>
              <a:t>Ich möchte besser darin werden, vorurteilsfrei zuzuhören, ohne mich gleich zu verteidigen.</a:t>
            </a:r>
          </a:p>
          <a:p>
            <a:r>
              <a:rPr lang="de-DE" dirty="0"/>
              <a:t>Zuhören, nachfragen, bewerten, die berechtigten Punkte erkennen und Buße tun und die unberechtigten Punkte verwerfen.</a:t>
            </a:r>
          </a:p>
          <a:p>
            <a:r>
              <a:rPr lang="de-DE" dirty="0"/>
              <a:t>=&gt; Bsp. Vor einiger Zeit; schwierig, heftige Vorwürfe, die mich sehr beschäftigt haben. </a:t>
            </a:r>
          </a:p>
          <a:p>
            <a:r>
              <a:rPr lang="de-DE" dirty="0"/>
              <a:t>=&gt; Gespräch – Wie bist du darauf gekommen? Wieso meinst du das?</a:t>
            </a:r>
          </a:p>
          <a:p>
            <a:r>
              <a:rPr lang="de-DE" dirty="0"/>
              <a:t>Hilfreich – Vertrauensverhältnis – aber auch ohne – </a:t>
            </a:r>
            <a:r>
              <a:rPr lang="de-DE" b="1" dirty="0"/>
              <a:t>Ist es nicht gut</a:t>
            </a:r>
            <a:r>
              <a:rPr lang="de-DE" dirty="0"/>
              <a:t>,</a:t>
            </a:r>
            <a:r>
              <a:rPr lang="de-DE" b="1" dirty="0"/>
              <a:t> wenn uns jemand sagt, was wir falsch machen???</a:t>
            </a:r>
            <a:endParaRPr lang="de-DE" dirty="0"/>
          </a:p>
          <a:p>
            <a:endParaRPr lang="de-DE" dirty="0"/>
          </a:p>
          <a:p>
            <a:r>
              <a:rPr lang="de-DE" dirty="0"/>
              <a:t>Beide Seiten sind oft extrem empfindlich –</a:t>
            </a:r>
          </a:p>
          <a:p>
            <a:r>
              <a:rPr lang="de-DE" dirty="0"/>
              <a:t>=&gt; die einen fühlen sich sofort verurteilt</a:t>
            </a:r>
          </a:p>
          <a:p>
            <a:r>
              <a:rPr lang="de-DE" dirty="0"/>
              <a:t>=&gt; die anderen meinen, bei jeder Kleinigkeit die Welt retten und verteidigen zu müssen – das hat schon jemand anders getan!</a:t>
            </a:r>
          </a:p>
          <a:p>
            <a:r>
              <a:rPr lang="de-DE" dirty="0"/>
              <a:t>Nun mag jemand sagen…</a:t>
            </a:r>
          </a:p>
          <a:p>
            <a:r>
              <a:rPr lang="de-DE" b="1" dirty="0"/>
              <a:t>Aber Rüdiger, wieso sollte ich mir die ganze Mühe machen, wo ich doch Recht habe?</a:t>
            </a:r>
          </a:p>
          <a:p>
            <a:r>
              <a:rPr lang="de-DE" dirty="0"/>
              <a:t>=&gt; Ich habe doch das Land erkundet und es ist gut und der Herr wird uns segnen!!!</a:t>
            </a:r>
          </a:p>
          <a:p>
            <a:r>
              <a:rPr lang="de-DE" dirty="0"/>
              <a:t>=&gt; Wenn ich so denke, geht es mir dann vielleicht darum, dass </a:t>
            </a:r>
            <a:r>
              <a:rPr lang="de-DE" b="1" dirty="0"/>
              <a:t>ICH</a:t>
            </a:r>
            <a:r>
              <a:rPr lang="de-DE" dirty="0"/>
              <a:t> RECHT HABEN will?</a:t>
            </a:r>
          </a:p>
          <a:p>
            <a:endParaRPr lang="de-DE" dirty="0"/>
          </a:p>
          <a:p>
            <a:r>
              <a:rPr lang="de-DE" b="1" dirty="0"/>
              <a:t>Ein anderer mag sagen – Wieso kannst du nicht einfach meine Meinung akzeptieren und mich in Ruhe lassen?</a:t>
            </a:r>
          </a:p>
          <a:p>
            <a:r>
              <a:rPr lang="de-DE" dirty="0"/>
              <a:t>=&gt; Haben wir beide das Ziel, die Wahrheit zu verkünden?</a:t>
            </a:r>
          </a:p>
          <a:p>
            <a:r>
              <a:rPr lang="de-DE" dirty="0"/>
              <a:t>=&gt; Verkündigen wir künftig zwei Wege zu Gott?</a:t>
            </a:r>
          </a:p>
          <a:p>
            <a:endParaRPr lang="de-DE" dirty="0"/>
          </a:p>
          <a:p>
            <a:r>
              <a:rPr lang="de-DE" b="1" dirty="0"/>
              <a:t>Wie kann ich da dazulernen?</a:t>
            </a:r>
          </a:p>
          <a:p>
            <a:r>
              <a:rPr lang="de-DE" dirty="0"/>
              <a:t>=&gt; An welchen Bruder musst du denken, mit dem du frei reden kannst und nicht das Gefühl hast, dass er dich verurteilen will?</a:t>
            </a:r>
          </a:p>
          <a:p>
            <a:r>
              <a:rPr lang="de-DE" dirty="0"/>
              <a:t>=&gt; Welcher Bruder hört dir zu und will dich verstehen? =&gt; Welcher Bruder weist dich in Liebe zurecht? </a:t>
            </a:r>
          </a:p>
          <a:p>
            <a:r>
              <a:rPr lang="de-DE" dirty="0"/>
              <a:t>=&gt; Welcher Bruder hört dir offen zu, wenn du ihn ermahnst?</a:t>
            </a:r>
          </a:p>
          <a:p>
            <a:r>
              <a:rPr lang="de-DE" b="1" dirty="0"/>
              <a:t>Denken wir daran, dass wir mit unserer Einstellung und mit unserem Umgang auch Zeugnis geben!</a:t>
            </a:r>
          </a:p>
          <a:p>
            <a:endParaRPr lang="de-DE" dirty="0"/>
          </a:p>
        </p:txBody>
      </p:sp>
      <p:sp>
        <p:nvSpPr>
          <p:cNvPr id="4" name="Foliennummernplatzhalter 3"/>
          <p:cNvSpPr>
            <a:spLocks noGrp="1"/>
          </p:cNvSpPr>
          <p:nvPr>
            <p:ph type="sldNum" sz="quarter" idx="10"/>
          </p:nvPr>
        </p:nvSpPr>
        <p:spPr/>
        <p:txBody>
          <a:bodyPr/>
          <a:lstStyle/>
          <a:p>
            <a:fld id="{DC664332-CCD3-4EA8-A6C0-68CF25EC9D99}" type="slidenum">
              <a:rPr lang="de-DE" smtClean="0"/>
              <a:t>23</a:t>
            </a:fld>
            <a:endParaRPr lang="de-DE"/>
          </a:p>
        </p:txBody>
      </p:sp>
    </p:spTree>
    <p:extLst>
      <p:ext uri="{BB962C8B-B14F-4D97-AF65-F5344CB8AC3E}">
        <p14:creationId xmlns:p14="http://schemas.microsoft.com/office/powerpoint/2010/main" val="33168154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kern="1200" dirty="0">
                <a:solidFill>
                  <a:schemeClr val="tx1"/>
                </a:solidFill>
                <a:effectLst/>
                <a:latin typeface="+mn-lt"/>
                <a:ea typeface="+mn-ea"/>
                <a:cs typeface="+mn-cs"/>
              </a:rPr>
              <a:t>Wir sollen prüfen, wachsam sein!</a:t>
            </a:r>
          </a:p>
          <a:p>
            <a:r>
              <a:rPr lang="de-DE" sz="1200" kern="1200" dirty="0">
                <a:solidFill>
                  <a:schemeClr val="tx1"/>
                </a:solidFill>
                <a:effectLst/>
                <a:latin typeface="+mn-lt"/>
                <a:ea typeface="+mn-ea"/>
                <a:cs typeface="+mn-cs"/>
              </a:rPr>
              <a:t>=&gt; der Mann Gottes aus 1. Kön. 13 hätte etwas wachsamer sein sollen!</a:t>
            </a:r>
          </a:p>
          <a:p>
            <a:r>
              <a:rPr lang="de-DE" sz="1200" kern="1200" dirty="0">
                <a:solidFill>
                  <a:schemeClr val="tx1"/>
                </a:solidFill>
                <a:effectLst/>
                <a:latin typeface="+mn-lt"/>
                <a:ea typeface="+mn-ea"/>
                <a:cs typeface="+mn-cs"/>
              </a:rPr>
              <a:t>=&gt; Petrus in Apg. 5 war wesentlich aufmerksamer</a:t>
            </a:r>
          </a:p>
          <a:p>
            <a:endParaRPr lang="de-DE" sz="1200" kern="1200" dirty="0">
              <a:solidFill>
                <a:schemeClr val="tx1"/>
              </a:solidFill>
              <a:effectLst/>
              <a:latin typeface="+mn-lt"/>
              <a:ea typeface="+mn-ea"/>
              <a:cs typeface="+mn-cs"/>
            </a:endParaRPr>
          </a:p>
          <a:p>
            <a:r>
              <a:rPr lang="de-DE" sz="1200" kern="1200" dirty="0">
                <a:solidFill>
                  <a:schemeClr val="tx1"/>
                </a:solidFill>
                <a:effectLst/>
                <a:latin typeface="+mn-lt"/>
                <a:ea typeface="+mn-ea"/>
                <a:cs typeface="+mn-cs"/>
              </a:rPr>
              <a:t>Unser Maßstab ist Gottes Wort!</a:t>
            </a:r>
          </a:p>
          <a:p>
            <a:endParaRPr lang="de-DE" sz="1200" kern="1200" dirty="0">
              <a:solidFill>
                <a:schemeClr val="tx1"/>
              </a:solidFill>
              <a:effectLst/>
              <a:latin typeface="+mn-lt"/>
              <a:ea typeface="+mn-ea"/>
              <a:cs typeface="+mn-cs"/>
            </a:endParaRPr>
          </a:p>
          <a:p>
            <a:r>
              <a:rPr lang="de-DE" sz="1200" kern="1200" dirty="0">
                <a:solidFill>
                  <a:schemeClr val="tx1"/>
                </a:solidFill>
                <a:effectLst/>
                <a:latin typeface="+mn-lt"/>
                <a:ea typeface="+mn-ea"/>
                <a:cs typeface="+mn-cs"/>
              </a:rPr>
              <a:t>Unsere Einstellung beim Prüfen ist ganz entscheidend!</a:t>
            </a:r>
          </a:p>
        </p:txBody>
      </p:sp>
      <p:sp>
        <p:nvSpPr>
          <p:cNvPr id="4" name="Foliennummernplatzhalter 3"/>
          <p:cNvSpPr>
            <a:spLocks noGrp="1"/>
          </p:cNvSpPr>
          <p:nvPr>
            <p:ph type="sldNum" sz="quarter" idx="10"/>
          </p:nvPr>
        </p:nvSpPr>
        <p:spPr/>
        <p:txBody>
          <a:bodyPr/>
          <a:lstStyle/>
          <a:p>
            <a:fld id="{DC664332-CCD3-4EA8-A6C0-68CF25EC9D99}" type="slidenum">
              <a:rPr lang="de-DE" smtClean="0"/>
              <a:t>24</a:t>
            </a:fld>
            <a:endParaRPr lang="de-DE"/>
          </a:p>
        </p:txBody>
      </p:sp>
    </p:spTree>
    <p:extLst>
      <p:ext uri="{BB962C8B-B14F-4D97-AF65-F5344CB8AC3E}">
        <p14:creationId xmlns:p14="http://schemas.microsoft.com/office/powerpoint/2010/main" val="1505321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DC664332-CCD3-4EA8-A6C0-68CF25EC9D99}" type="slidenum">
              <a:rPr lang="de-DE" smtClean="0"/>
              <a:t>25</a:t>
            </a:fld>
            <a:endParaRPr lang="de-DE"/>
          </a:p>
        </p:txBody>
      </p:sp>
    </p:spTree>
    <p:extLst>
      <p:ext uri="{BB962C8B-B14F-4D97-AF65-F5344CB8AC3E}">
        <p14:creationId xmlns:p14="http://schemas.microsoft.com/office/powerpoint/2010/main" val="2417521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500" kern="1200" dirty="0">
                <a:solidFill>
                  <a:schemeClr val="tx1"/>
                </a:solidFill>
                <a:effectLst/>
                <a:latin typeface="+mn-lt"/>
                <a:ea typeface="+mn-ea"/>
                <a:cs typeface="+mn-cs"/>
              </a:rPr>
              <a:t>Das Ziel dieser Rede ist, uns zum Nachdenken zu bringen, zu sensibilisieren, aber vielleicht auch in anderer Hinsicht, als ihr euch das jetzt vorstellt.</a:t>
            </a:r>
          </a:p>
          <a:p>
            <a:endParaRPr lang="de-DE" sz="1500" kern="1200" dirty="0">
              <a:solidFill>
                <a:schemeClr val="tx1"/>
              </a:solidFill>
              <a:effectLst/>
              <a:latin typeface="+mn-lt"/>
              <a:ea typeface="+mn-ea"/>
              <a:cs typeface="+mn-cs"/>
            </a:endParaRPr>
          </a:p>
          <a:p>
            <a:r>
              <a:rPr lang="de-DE" sz="1500" kern="1200" dirty="0">
                <a:solidFill>
                  <a:schemeClr val="tx1"/>
                </a:solidFill>
                <a:effectLst/>
                <a:latin typeface="+mn-lt"/>
                <a:ea typeface="+mn-ea"/>
                <a:cs typeface="+mn-cs"/>
              </a:rPr>
              <a:t>Um dieses Ziel zu erreichen, schauen wir uns unter Punkt 1 Biblische Berichte von falschen Zeugen an, bevor wir uns unter Punkt 2 fragen: Falsche Zeugen – wie erkenne ich sie? Abschließend nehmen wir unter Punkt 3 unser eigenes Zeugnis unter die Lupe.</a:t>
            </a:r>
          </a:p>
          <a:p>
            <a:endParaRPr lang="de-DE" sz="1500" kern="1200" baseline="0" dirty="0">
              <a:solidFill>
                <a:schemeClr val="tx1"/>
              </a:solidFill>
              <a:effectLst/>
              <a:latin typeface="+mn-lt"/>
              <a:ea typeface="+mn-ea"/>
              <a:cs typeface="+mn-cs"/>
            </a:endParaRPr>
          </a:p>
          <a:p>
            <a:pPr marL="285750" indent="-285750">
              <a:buFont typeface="Symbol" panose="05050102010706020507" pitchFamily="18" charset="2"/>
              <a:buChar char="Þ"/>
            </a:pPr>
            <a:r>
              <a:rPr lang="de-DE" sz="1500" kern="1200" baseline="0" dirty="0">
                <a:solidFill>
                  <a:schemeClr val="tx1"/>
                </a:solidFill>
                <a:effectLst/>
                <a:latin typeface="+mn-lt"/>
                <a:ea typeface="+mn-ea"/>
                <a:cs typeface="+mn-cs"/>
              </a:rPr>
              <a:t>Es gibt falsche Propheten, Lehrer, Zeugen – Überraschung - auch heute noch!</a:t>
            </a:r>
          </a:p>
          <a:p>
            <a:pPr marL="285750" indent="-285750">
              <a:buFont typeface="Symbol" panose="05050102010706020507" pitchFamily="18" charset="2"/>
              <a:buChar char="Þ"/>
            </a:pPr>
            <a:r>
              <a:rPr lang="de-DE" sz="1500" kern="1200" baseline="0" dirty="0">
                <a:solidFill>
                  <a:schemeClr val="tx1"/>
                </a:solidFill>
                <a:effectLst/>
                <a:latin typeface="+mn-lt"/>
                <a:ea typeface="+mn-ea"/>
                <a:cs typeface="+mn-cs"/>
              </a:rPr>
              <a:t>Vielleicht ist das Thema sogar so ähnlich vernachlässigt wie der geistliche Kampf, der um uns tobt?</a:t>
            </a:r>
          </a:p>
          <a:p>
            <a:pPr marL="285750" indent="-285750">
              <a:buFont typeface="Symbol" panose="05050102010706020507" pitchFamily="18" charset="2"/>
              <a:buChar char="Þ"/>
            </a:pPr>
            <a:r>
              <a:rPr lang="de-DE" sz="1500" kern="1200" baseline="0" dirty="0">
                <a:solidFill>
                  <a:schemeClr val="tx1"/>
                </a:solidFill>
                <a:effectLst/>
                <a:latin typeface="+mn-lt"/>
                <a:ea typeface="+mn-ea"/>
                <a:cs typeface="+mn-cs"/>
              </a:rPr>
              <a:t>Ich werde es später mit ähnlichen Worten noch einmal sagen und das ist mir wirklich wichtig!</a:t>
            </a:r>
          </a:p>
          <a:p>
            <a:pPr marL="285750" lvl="0" indent="-285750">
              <a:buFont typeface="Symbol" panose="05050102010706020507" pitchFamily="18" charset="2"/>
              <a:buChar char="Þ"/>
            </a:pPr>
            <a:r>
              <a:rPr lang="de-DE" sz="1500" kern="1200" baseline="0" dirty="0">
                <a:solidFill>
                  <a:schemeClr val="tx1"/>
                </a:solidFill>
                <a:effectLst/>
                <a:latin typeface="+mn-lt"/>
                <a:ea typeface="+mn-ea"/>
                <a:cs typeface="+mn-cs"/>
              </a:rPr>
              <a:t>Es geht hier nicht darum,</a:t>
            </a:r>
          </a:p>
          <a:p>
            <a:pPr marL="742950" lvl="1" indent="-285750">
              <a:buFont typeface="Symbol" panose="05050102010706020507" pitchFamily="18" charset="2"/>
              <a:buChar char="Þ"/>
            </a:pPr>
            <a:r>
              <a:rPr lang="de-DE" sz="1500" kern="1200" baseline="0" dirty="0">
                <a:solidFill>
                  <a:schemeClr val="tx1"/>
                </a:solidFill>
                <a:effectLst/>
                <a:latin typeface="+mn-lt"/>
                <a:ea typeface="+mn-ea"/>
                <a:cs typeface="+mn-cs"/>
              </a:rPr>
              <a:t>Uns mit einer Checkliste auszurüsten für die Suche nach falschen… um sie endlich zu enttarnen</a:t>
            </a:r>
          </a:p>
          <a:p>
            <a:pPr marL="285750" lvl="0" indent="-285750">
              <a:buFont typeface="Symbol" panose="05050102010706020507" pitchFamily="18" charset="2"/>
              <a:buChar char="Þ"/>
            </a:pPr>
            <a:r>
              <a:rPr lang="de-DE" sz="1500" kern="1200" baseline="0" dirty="0">
                <a:solidFill>
                  <a:schemeClr val="tx1"/>
                </a:solidFill>
                <a:effectLst/>
                <a:latin typeface="+mn-lt"/>
                <a:ea typeface="+mn-ea"/>
                <a:cs typeface="+mn-cs"/>
              </a:rPr>
              <a:t>Und es geht hier genauso wenig darum, eine Haltung gut zu heißen wie </a:t>
            </a:r>
          </a:p>
          <a:p>
            <a:pPr marL="742950" lvl="1" indent="-285750">
              <a:buFont typeface="Symbol" panose="05050102010706020507" pitchFamily="18" charset="2"/>
              <a:buChar char="Þ"/>
            </a:pPr>
            <a:r>
              <a:rPr lang="de-DE" sz="1500" kern="1200" baseline="0" dirty="0">
                <a:solidFill>
                  <a:schemeClr val="tx1"/>
                </a:solidFill>
                <a:effectLst/>
                <a:latin typeface="+mn-lt"/>
                <a:ea typeface="+mn-ea"/>
                <a:cs typeface="+mn-cs"/>
              </a:rPr>
              <a:t>„Jeder kann sagen, was er für richtig hält. Ich lasse immer alles so stehen.“</a:t>
            </a:r>
          </a:p>
          <a:p>
            <a:pPr marL="742950" marR="0" lvl="1" indent="-285750" algn="l" defTabSz="914400" rtl="0" eaLnBrk="1" fontAlgn="auto" latinLnBrk="0" hangingPunct="1">
              <a:lnSpc>
                <a:spcPct val="100000"/>
              </a:lnSpc>
              <a:spcBef>
                <a:spcPts val="0"/>
              </a:spcBef>
              <a:spcAft>
                <a:spcPts val="0"/>
              </a:spcAft>
              <a:buClrTx/>
              <a:buSzTx/>
              <a:buFont typeface="Symbol" panose="05050102010706020507" pitchFamily="18" charset="2"/>
              <a:buChar char="Þ"/>
              <a:tabLst/>
              <a:defRPr/>
            </a:pPr>
            <a:r>
              <a:rPr lang="de-DE" sz="1600" baseline="0" dirty="0"/>
              <a:t>Wir dienen doch alle einem Herrn, er/sie meint es bestimmt gut</a:t>
            </a:r>
          </a:p>
          <a:p>
            <a:pPr marL="742950" lvl="1" indent="-285750">
              <a:buFont typeface="Symbol" panose="05050102010706020507" pitchFamily="18" charset="2"/>
              <a:buChar char="Þ"/>
            </a:pPr>
            <a:endParaRPr lang="de-DE" sz="1500" kern="1200" dirty="0">
              <a:solidFill>
                <a:schemeClr val="tx1"/>
              </a:solidFill>
              <a:effectLst/>
              <a:latin typeface="+mn-lt"/>
              <a:ea typeface="+mn-ea"/>
              <a:cs typeface="+mn-cs"/>
            </a:endParaRPr>
          </a:p>
          <a:p>
            <a:endParaRPr lang="de-DE" sz="1500" kern="1200" dirty="0">
              <a:solidFill>
                <a:schemeClr val="tx1"/>
              </a:solidFill>
              <a:effectLst/>
              <a:latin typeface="+mn-lt"/>
              <a:ea typeface="+mn-ea"/>
              <a:cs typeface="+mn-cs"/>
            </a:endParaRPr>
          </a:p>
          <a:p>
            <a:endParaRPr lang="de-DE" dirty="0"/>
          </a:p>
        </p:txBody>
      </p:sp>
      <p:sp>
        <p:nvSpPr>
          <p:cNvPr id="4" name="Foliennummernplatzhalter 3"/>
          <p:cNvSpPr>
            <a:spLocks noGrp="1"/>
          </p:cNvSpPr>
          <p:nvPr>
            <p:ph type="sldNum" sz="quarter" idx="10"/>
          </p:nvPr>
        </p:nvSpPr>
        <p:spPr/>
        <p:txBody>
          <a:bodyPr/>
          <a:lstStyle/>
          <a:p>
            <a:fld id="{DC664332-CCD3-4EA8-A6C0-68CF25EC9D99}" type="slidenum">
              <a:rPr lang="de-DE" smtClean="0"/>
              <a:t>3</a:t>
            </a:fld>
            <a:endParaRPr lang="de-DE"/>
          </a:p>
        </p:txBody>
      </p:sp>
    </p:spTree>
    <p:extLst>
      <p:ext uri="{BB962C8B-B14F-4D97-AF65-F5344CB8AC3E}">
        <p14:creationId xmlns:p14="http://schemas.microsoft.com/office/powerpoint/2010/main" val="219866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943478">
              <a:defRPr/>
            </a:pPr>
            <a:r>
              <a:rPr lang="de-DE" baseline="0" dirty="0"/>
              <a:t>Doch beginnen wir mit den beiden Bibelpassagen, die ich für die Vorbereitung erhalten habe.</a:t>
            </a:r>
          </a:p>
          <a:p>
            <a:pPr defTabSz="943478">
              <a:defRPr/>
            </a:pPr>
            <a:r>
              <a:rPr lang="de-DE" baseline="0" dirty="0"/>
              <a:t>Für uns in Bremen sind daraus drei Predigten entstanden, wobei die ersten beiden Teile in Bremen schon gelaufen sind, heute ist auch der dritte Teil enthalten.</a:t>
            </a:r>
          </a:p>
          <a:p>
            <a:pPr marL="176902" indent="-176902" defTabSz="943478">
              <a:buFont typeface="Symbol" panose="05050102010706020507" pitchFamily="18" charset="2"/>
              <a:buChar char="Þ"/>
              <a:defRPr/>
            </a:pPr>
            <a:r>
              <a:rPr lang="de-DE" baseline="0" dirty="0"/>
              <a:t>Erste Zeit des geteilten Königreichs – König Saul, König David, König Salomo =&gt; Nordreich Israel (10 Stämme), Südreich </a:t>
            </a:r>
            <a:r>
              <a:rPr lang="de-DE" baseline="0" dirty="0" err="1"/>
              <a:t>Juda</a:t>
            </a:r>
            <a:r>
              <a:rPr lang="de-DE" baseline="0" dirty="0"/>
              <a:t> (2 Stämme)</a:t>
            </a:r>
          </a:p>
          <a:p>
            <a:pPr marL="176902" indent="-176902" defTabSz="943478">
              <a:buFont typeface="Symbol" panose="05050102010706020507" pitchFamily="18" charset="2"/>
              <a:buChar char="Þ"/>
              <a:defRPr/>
            </a:pPr>
            <a:r>
              <a:rPr lang="de-DE" baseline="0" dirty="0" err="1"/>
              <a:t>Jerobeam</a:t>
            </a:r>
            <a:r>
              <a:rPr lang="de-DE" baseline="0" dirty="0"/>
              <a:t>, </a:t>
            </a:r>
            <a:r>
              <a:rPr lang="de-DE" baseline="0" dirty="0" err="1"/>
              <a:t>Rehabeam</a:t>
            </a:r>
            <a:r>
              <a:rPr lang="de-DE" baseline="0" dirty="0"/>
              <a:t/>
            </a:r>
            <a:br>
              <a:rPr lang="de-DE" baseline="0" dirty="0"/>
            </a:br>
            <a:endParaRPr lang="de-DE" dirty="0"/>
          </a:p>
          <a:p>
            <a:r>
              <a:rPr lang="de-DE" b="1" dirty="0"/>
              <a:t>Vorgeschichte</a:t>
            </a:r>
            <a:r>
              <a:rPr lang="de-DE" dirty="0"/>
              <a:t>:</a:t>
            </a:r>
            <a:br>
              <a:rPr lang="de-DE" dirty="0"/>
            </a:br>
            <a:r>
              <a:rPr lang="de-DE" dirty="0"/>
              <a:t>König </a:t>
            </a:r>
            <a:r>
              <a:rPr lang="de-DE" dirty="0" err="1"/>
              <a:t>Jerobeam</a:t>
            </a:r>
            <a:r>
              <a:rPr lang="de-DE" dirty="0"/>
              <a:t> – Prophet</a:t>
            </a:r>
            <a:r>
              <a:rPr lang="de-DE" baseline="0" dirty="0"/>
              <a:t> (Mann Gottes) wird zu ihm geschickt mit einer unangenehmen Botschaft und kehrt danach wieder um</a:t>
            </a:r>
          </a:p>
          <a:p>
            <a:endParaRPr lang="de-DE" baseline="0" dirty="0"/>
          </a:p>
          <a:p>
            <a:r>
              <a:rPr lang="de-DE" baseline="0" dirty="0"/>
              <a:t>Ein Prophet aus Israel hört davon, wird neugierig und arrangiert schnell ein Treffen mit dem Mann Gottes.</a:t>
            </a:r>
            <a:endParaRPr lang="de-DE" dirty="0"/>
          </a:p>
        </p:txBody>
      </p:sp>
      <p:sp>
        <p:nvSpPr>
          <p:cNvPr id="4" name="Foliennummernplatzhalter 3"/>
          <p:cNvSpPr>
            <a:spLocks noGrp="1"/>
          </p:cNvSpPr>
          <p:nvPr>
            <p:ph type="sldNum" sz="quarter" idx="10"/>
          </p:nvPr>
        </p:nvSpPr>
        <p:spPr/>
        <p:txBody>
          <a:bodyPr/>
          <a:lstStyle/>
          <a:p>
            <a:fld id="{DC664332-CCD3-4EA8-A6C0-68CF25EC9D99}" type="slidenum">
              <a:rPr lang="de-DE" smtClean="0"/>
              <a:t>4</a:t>
            </a:fld>
            <a:endParaRPr lang="de-DE"/>
          </a:p>
        </p:txBody>
      </p:sp>
    </p:spTree>
    <p:extLst>
      <p:ext uri="{BB962C8B-B14F-4D97-AF65-F5344CB8AC3E}">
        <p14:creationId xmlns:p14="http://schemas.microsoft.com/office/powerpoint/2010/main" val="2610866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gn="l"/>
            <a:r>
              <a:rPr lang="de-DE" sz="1200" dirty="0"/>
              <a:t>Und er sagte zu ihm: </a:t>
            </a:r>
            <a:r>
              <a:rPr lang="de-DE" sz="1200" dirty="0">
                <a:solidFill>
                  <a:srgbClr val="00B0F0"/>
                </a:solidFill>
              </a:rPr>
              <a:t>Bist du der Mann Gottes, der aus </a:t>
            </a:r>
            <a:r>
              <a:rPr lang="de-DE" sz="1200" dirty="0" err="1">
                <a:solidFill>
                  <a:srgbClr val="00B0F0"/>
                </a:solidFill>
              </a:rPr>
              <a:t>Juda</a:t>
            </a:r>
            <a:r>
              <a:rPr lang="de-DE" sz="1200" dirty="0">
                <a:solidFill>
                  <a:srgbClr val="00B0F0"/>
                </a:solidFill>
              </a:rPr>
              <a:t> gekommen ist? </a:t>
            </a:r>
          </a:p>
          <a:p>
            <a:pPr algn="l"/>
            <a:r>
              <a:rPr lang="de-DE" sz="1200" dirty="0"/>
              <a:t>	Und er sagte: </a:t>
            </a:r>
            <a:r>
              <a:rPr lang="de-DE" sz="1200" dirty="0">
                <a:solidFill>
                  <a:srgbClr val="FF0000"/>
                </a:solidFill>
              </a:rPr>
              <a:t>Ich bin es. </a:t>
            </a:r>
          </a:p>
          <a:p>
            <a:pPr algn="l"/>
            <a:r>
              <a:rPr lang="de-DE" sz="1200" dirty="0"/>
              <a:t>Da sagte er zu ihm: </a:t>
            </a:r>
            <a:r>
              <a:rPr lang="de-DE" sz="1200" dirty="0">
                <a:solidFill>
                  <a:srgbClr val="00B0F0"/>
                </a:solidFill>
              </a:rPr>
              <a:t>Komm mit mir in &lt;mein&gt; Haus und </a:t>
            </a:r>
            <a:r>
              <a:rPr lang="de-DE" sz="1200" dirty="0" err="1">
                <a:solidFill>
                  <a:srgbClr val="00B0F0"/>
                </a:solidFill>
              </a:rPr>
              <a:t>iß</a:t>
            </a:r>
            <a:r>
              <a:rPr lang="de-DE" sz="1200" dirty="0">
                <a:solidFill>
                  <a:srgbClr val="00B0F0"/>
                </a:solidFill>
              </a:rPr>
              <a:t> Brot! </a:t>
            </a:r>
          </a:p>
          <a:p>
            <a:pPr algn="l"/>
            <a:r>
              <a:rPr lang="de-DE" sz="1200" dirty="0"/>
              <a:t>	Er aber sagte: </a:t>
            </a:r>
            <a:r>
              <a:rPr lang="de-DE" sz="1200" dirty="0">
                <a:solidFill>
                  <a:srgbClr val="FF0000"/>
                </a:solidFill>
              </a:rPr>
              <a:t>Ich kann nicht mit dir umkehren, um mit dir 	hineinzugehen, und an diesem Ort werde ich kein Brot essen und kein Wasser mit dir trinken. Denn durch das Wort des HERRN ist ein Befehl an mich &lt;ergangen&gt;: Du sollst dort kein Brot essen und kein Wasser trinken! Du sollst nicht wieder auf dem Weg &lt;zurück&gt;gehen, auf dem du hingegangen bist! </a:t>
            </a:r>
          </a:p>
          <a:p>
            <a:pPr algn="l"/>
            <a:r>
              <a:rPr lang="de-DE" sz="1200" dirty="0"/>
              <a:t>Da sagte er zu ihm: </a:t>
            </a:r>
            <a:r>
              <a:rPr lang="de-DE" sz="1200" dirty="0">
                <a:solidFill>
                  <a:srgbClr val="00B0F0"/>
                </a:solidFill>
              </a:rPr>
              <a:t>Auch ich bin ein Prophet wie du, und ein Engel hat zu mir geredet durch das Wort des HERRN und gesagt: Bring ihn mit dir in dein Haus zurück, </a:t>
            </a:r>
            <a:r>
              <a:rPr lang="de-DE" sz="1200" dirty="0" err="1">
                <a:solidFill>
                  <a:srgbClr val="00B0F0"/>
                </a:solidFill>
              </a:rPr>
              <a:t>daß</a:t>
            </a:r>
            <a:r>
              <a:rPr lang="de-DE" sz="1200" dirty="0">
                <a:solidFill>
                  <a:srgbClr val="00B0F0"/>
                </a:solidFill>
              </a:rPr>
              <a:t> er Brot esse und Wasser trinke! </a:t>
            </a:r>
            <a:r>
              <a:rPr lang="de-DE" sz="1200" b="1" dirty="0"/>
              <a:t>Er belog ihn &lt;aber&gt;. </a:t>
            </a:r>
          </a:p>
          <a:p>
            <a:endParaRPr lang="de-DE" b="1" dirty="0"/>
          </a:p>
          <a:p>
            <a:r>
              <a:rPr lang="de-DE" b="1" dirty="0"/>
              <a:t>Welche Folgen</a:t>
            </a:r>
            <a:r>
              <a:rPr lang="de-DE" b="1" baseline="0" dirty="0"/>
              <a:t> hat diese Lüge?</a:t>
            </a:r>
            <a:endParaRPr lang="de-DE" b="1" dirty="0"/>
          </a:p>
          <a:p>
            <a:r>
              <a:rPr lang="de-DE" dirty="0"/>
              <a:t>Der falsche Prophet</a:t>
            </a:r>
            <a:r>
              <a:rPr lang="de-DE" baseline="0" dirty="0"/>
              <a:t> erhält ein Wort Gottes für den „richtigen“ Propheten, der für seinen Ungehorsam bezahlen muss – sein Leichnam soll nicht in das Grab seiner Väter kommen und so kommt er auf dem Heimweg um -  ein Löwe tötet ihn.</a:t>
            </a:r>
          </a:p>
          <a:p>
            <a:endParaRPr lang="de-DE" baseline="0" dirty="0"/>
          </a:p>
          <a:p>
            <a:r>
              <a:rPr lang="de-DE" dirty="0"/>
              <a:t>Die oberste Warnung in diesen Versen ist eindeutig: </a:t>
            </a:r>
          </a:p>
          <a:p>
            <a:r>
              <a:rPr lang="de-DE" dirty="0"/>
              <a:t>Ungehorsam zieht Strafe nach sich, </a:t>
            </a:r>
            <a:r>
              <a:rPr lang="de-DE" b="1" dirty="0"/>
              <a:t>unabhängig von früherer Treue und Dienstbereitschaft.</a:t>
            </a:r>
          </a:p>
          <a:p>
            <a:endParaRPr lang="de-DE" b="1" dirty="0"/>
          </a:p>
          <a:p>
            <a:pPr marL="176902" indent="-176902">
              <a:buFont typeface="Symbol" panose="05050102010706020507" pitchFamily="18" charset="2"/>
              <a:buChar char="Þ"/>
            </a:pPr>
            <a:r>
              <a:rPr lang="de-DE" b="1" dirty="0"/>
              <a:t>Wir sehen aber auch keine Buße,</a:t>
            </a:r>
            <a:r>
              <a:rPr lang="de-DE" b="1" baseline="0" dirty="0"/>
              <a:t> vielleicht hätte sich Gott erbitten lassen…?</a:t>
            </a:r>
            <a:endParaRPr lang="de-DE" dirty="0"/>
          </a:p>
          <a:p>
            <a:endParaRPr lang="de-DE" dirty="0"/>
          </a:p>
        </p:txBody>
      </p:sp>
      <p:sp>
        <p:nvSpPr>
          <p:cNvPr id="4" name="Foliennummernplatzhalter 3"/>
          <p:cNvSpPr>
            <a:spLocks noGrp="1"/>
          </p:cNvSpPr>
          <p:nvPr>
            <p:ph type="sldNum" sz="quarter" idx="10"/>
          </p:nvPr>
        </p:nvSpPr>
        <p:spPr/>
        <p:txBody>
          <a:bodyPr/>
          <a:lstStyle/>
          <a:p>
            <a:fld id="{DC664332-CCD3-4EA8-A6C0-68CF25EC9D99}" type="slidenum">
              <a:rPr lang="de-DE" smtClean="0"/>
              <a:t>5</a:t>
            </a:fld>
            <a:endParaRPr lang="de-DE"/>
          </a:p>
        </p:txBody>
      </p:sp>
    </p:spTree>
    <p:extLst>
      <p:ext uri="{BB962C8B-B14F-4D97-AF65-F5344CB8AC3E}">
        <p14:creationId xmlns:p14="http://schemas.microsoft.com/office/powerpoint/2010/main" val="21470547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228600" indent="-228600">
              <a:buAutoNum type="arabicPeriod"/>
            </a:pPr>
            <a:r>
              <a:rPr lang="de-DE" b="0" baseline="0"/>
              <a:t>Prüft! Nicht jeder, der fromm redet…</a:t>
            </a:r>
          </a:p>
          <a:p>
            <a:pPr marL="0" indent="0">
              <a:buNone/>
            </a:pPr>
            <a:endParaRPr lang="de-DE" baseline="0"/>
          </a:p>
          <a:p>
            <a:r>
              <a:rPr lang="de-DE" baseline="0"/>
              <a:t>2. Versuchung aus verschiedenen Richtungen:</a:t>
            </a:r>
          </a:p>
          <a:p>
            <a:pPr marL="228600" indent="-228600">
              <a:buAutoNum type="alphaLcParenR"/>
            </a:pPr>
            <a:r>
              <a:rPr lang="de-DE" baseline="0"/>
              <a:t>Erwartung: Jerobeam versucht, den Mann Gottes zu verlocken mit seiner Einladung</a:t>
            </a:r>
          </a:p>
          <a:p>
            <a:pPr marL="228600" indent="-228600">
              <a:buAutoNum type="alphaLcParenR"/>
            </a:pPr>
            <a:r>
              <a:rPr lang="de-DE" baseline="0"/>
              <a:t>Wer würde denken, dass jemand den Mann Gottes belügen würde? Lügen würde, dass ihm ein Engel eine Botschaft gegeben hat und es war nicht so?</a:t>
            </a:r>
          </a:p>
          <a:p>
            <a:pPr marL="0" indent="0">
              <a:buNone/>
            </a:pPr>
            <a:endParaRPr lang="de-DE" b="0" baseline="0"/>
          </a:p>
          <a:p>
            <a:pPr marL="0" indent="0">
              <a:buNone/>
            </a:pPr>
            <a:r>
              <a:rPr lang="de-DE" b="0" baseline="0"/>
              <a:t>3.  Schützt Unwissenheit vor Strafe?</a:t>
            </a:r>
          </a:p>
          <a:p>
            <a:r>
              <a:rPr lang="de-DE"/>
              <a:t>Denk</a:t>
            </a:r>
            <a:r>
              <a:rPr lang="de-DE" baseline="0"/>
              <a:t> nach!!!</a:t>
            </a:r>
          </a:p>
          <a:p>
            <a:r>
              <a:rPr lang="de-DE" baseline="0"/>
              <a:t>Das hättest du wissen müssen…</a:t>
            </a:r>
          </a:p>
        </p:txBody>
      </p:sp>
      <p:sp>
        <p:nvSpPr>
          <p:cNvPr id="4" name="Foliennummernplatzhalter 3"/>
          <p:cNvSpPr>
            <a:spLocks noGrp="1"/>
          </p:cNvSpPr>
          <p:nvPr>
            <p:ph type="sldNum" sz="quarter" idx="10"/>
          </p:nvPr>
        </p:nvSpPr>
        <p:spPr/>
        <p:txBody>
          <a:bodyPr/>
          <a:lstStyle/>
          <a:p>
            <a:fld id="{DC664332-CCD3-4EA8-A6C0-68CF25EC9D99}" type="slidenum">
              <a:rPr lang="de-DE" smtClean="0"/>
              <a:t>6</a:t>
            </a:fld>
            <a:endParaRPr lang="de-DE"/>
          </a:p>
        </p:txBody>
      </p:sp>
    </p:spTree>
    <p:extLst>
      <p:ext uri="{BB962C8B-B14F-4D97-AF65-F5344CB8AC3E}">
        <p14:creationId xmlns:p14="http://schemas.microsoft.com/office/powerpoint/2010/main" val="101320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DC664332-CCD3-4EA8-A6C0-68CF25EC9D99}" type="slidenum">
              <a:rPr lang="de-DE" smtClean="0"/>
              <a:t>7</a:t>
            </a:fld>
            <a:endParaRPr lang="de-DE"/>
          </a:p>
        </p:txBody>
      </p:sp>
    </p:spTree>
    <p:extLst>
      <p:ext uri="{BB962C8B-B14F-4D97-AF65-F5344CB8AC3E}">
        <p14:creationId xmlns:p14="http://schemas.microsoft.com/office/powerpoint/2010/main" val="35576668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lvl="0" indent="-171450">
              <a:buFont typeface="Symbol" panose="05050102010706020507" pitchFamily="18" charset="2"/>
              <a:buChar char="Þ"/>
            </a:pPr>
            <a:r>
              <a:rPr lang="de-DE" baseline="0" dirty="0"/>
              <a:t>Wie kann ich ein Problem benennen…</a:t>
            </a:r>
          </a:p>
          <a:p>
            <a:pPr marL="628650" lvl="1" indent="-171450">
              <a:buFont typeface="Symbol" panose="05050102010706020507" pitchFamily="18" charset="2"/>
              <a:buChar char="Þ"/>
            </a:pPr>
            <a:r>
              <a:rPr lang="de-DE" baseline="0" dirty="0"/>
              <a:t>Ich habe nicht den Geist so wie Petrus</a:t>
            </a:r>
          </a:p>
          <a:p>
            <a:pPr marL="628650" lvl="1" indent="-171450">
              <a:buFont typeface="Symbol" panose="05050102010706020507" pitchFamily="18" charset="2"/>
              <a:buChar char="Þ"/>
            </a:pPr>
            <a:r>
              <a:rPr lang="de-DE" baseline="0" dirty="0"/>
              <a:t>Ich könnte jemanden verletzen</a:t>
            </a:r>
          </a:p>
          <a:p>
            <a:pPr marL="628650" lvl="1" indent="-171450">
              <a:buFont typeface="Symbol" panose="05050102010706020507" pitchFamily="18" charset="2"/>
              <a:buChar char="Þ"/>
            </a:pPr>
            <a:r>
              <a:rPr lang="de-DE" baseline="0" dirty="0"/>
              <a:t>Ich könnte falsch liegen</a:t>
            </a:r>
          </a:p>
          <a:p>
            <a:pPr marL="628650" lvl="1" indent="-171450">
              <a:buFont typeface="Symbol" panose="05050102010706020507" pitchFamily="18" charset="2"/>
              <a:buChar char="Þ"/>
            </a:pPr>
            <a:r>
              <a:rPr lang="de-DE" baseline="0" dirty="0"/>
              <a:t>Das ist nicht meine Aufgabe</a:t>
            </a:r>
          </a:p>
          <a:p>
            <a:pPr marL="628650" lvl="1" indent="-171450">
              <a:buFont typeface="Symbol" panose="05050102010706020507" pitchFamily="18" charset="2"/>
              <a:buChar char="Þ"/>
            </a:pPr>
            <a:endParaRPr lang="de-DE" baseline="0" dirty="0"/>
          </a:p>
        </p:txBody>
      </p:sp>
      <p:sp>
        <p:nvSpPr>
          <p:cNvPr id="4" name="Foliennummernplatzhalter 3"/>
          <p:cNvSpPr>
            <a:spLocks noGrp="1"/>
          </p:cNvSpPr>
          <p:nvPr>
            <p:ph type="sldNum" sz="quarter" idx="10"/>
          </p:nvPr>
        </p:nvSpPr>
        <p:spPr/>
        <p:txBody>
          <a:bodyPr/>
          <a:lstStyle/>
          <a:p>
            <a:fld id="{DC664332-CCD3-4EA8-A6C0-68CF25EC9D99}" type="slidenum">
              <a:rPr lang="de-DE" smtClean="0"/>
              <a:t>8</a:t>
            </a:fld>
            <a:endParaRPr lang="de-DE"/>
          </a:p>
        </p:txBody>
      </p:sp>
    </p:spTree>
    <p:extLst>
      <p:ext uri="{BB962C8B-B14F-4D97-AF65-F5344CB8AC3E}">
        <p14:creationId xmlns:p14="http://schemas.microsoft.com/office/powerpoint/2010/main" val="3362639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lvl="0" indent="0">
              <a:buFont typeface="Symbol" panose="05050102010706020507" pitchFamily="18" charset="2"/>
              <a:buNone/>
            </a:pPr>
            <a:r>
              <a:rPr lang="de-DE" b="1" baseline="0" smtClean="0"/>
              <a:t>Aber </a:t>
            </a:r>
            <a:r>
              <a:rPr lang="de-DE" b="1" baseline="0" dirty="0"/>
              <a:t>vielleicht ist das Thema auch nicht von großer Bedeutung für uns?</a:t>
            </a:r>
          </a:p>
          <a:p>
            <a:pPr marL="0" lvl="0" indent="0">
              <a:buFont typeface="Symbol" panose="05050102010706020507" pitchFamily="18" charset="2"/>
              <a:buNone/>
            </a:pPr>
            <a:endParaRPr lang="de-DE" b="1" baseline="0" dirty="0"/>
          </a:p>
          <a:p>
            <a:pPr marL="0" lvl="0" indent="0">
              <a:buFont typeface="Symbol" panose="05050102010706020507" pitchFamily="18" charset="2"/>
              <a:buNone/>
            </a:pPr>
            <a:r>
              <a:rPr lang="de-DE" b="1" baseline="0" smtClean="0"/>
              <a:t>Extreme </a:t>
            </a:r>
            <a:r>
              <a:rPr lang="de-DE" b="1" baseline="0" dirty="0"/>
              <a:t>und Gefahren:</a:t>
            </a:r>
          </a:p>
          <a:p>
            <a:pPr marL="228600" lvl="0" indent="-228600">
              <a:buFont typeface="Symbol" panose="05050102010706020507" pitchFamily="18" charset="2"/>
              <a:buAutoNum type="alphaLcParenR"/>
            </a:pPr>
            <a:r>
              <a:rPr lang="de-DE" baseline="0" dirty="0"/>
              <a:t>Nach Problemen suchen</a:t>
            </a:r>
          </a:p>
          <a:p>
            <a:pPr marL="228600" lvl="0" indent="-228600">
              <a:buFont typeface="Symbol" panose="05050102010706020507" pitchFamily="18" charset="2"/>
              <a:buAutoNum type="alphaLcParenR"/>
            </a:pPr>
            <a:r>
              <a:rPr lang="de-DE" baseline="0" dirty="0"/>
              <a:t>Augen zu machen bei Problemen</a:t>
            </a:r>
          </a:p>
          <a:p>
            <a:pPr marL="0" lvl="0" indent="0">
              <a:buFont typeface="Symbol" panose="05050102010706020507" pitchFamily="18" charset="2"/>
              <a:buNone/>
            </a:pPr>
            <a:r>
              <a:rPr lang="de-DE" baseline="0" dirty="0"/>
              <a:t/>
            </a:r>
            <a:br>
              <a:rPr lang="de-DE" baseline="0" dirty="0"/>
            </a:br>
            <a:r>
              <a:rPr lang="de-DE" b="1" baseline="0" dirty="0"/>
              <a:t>Bevor wir bei anderen schauen, wollen wir zunächst über uns selbst nachdenken!</a:t>
            </a:r>
          </a:p>
          <a:p>
            <a:pPr marL="0" lvl="0" indent="0">
              <a:buFont typeface="Symbol" panose="05050102010706020507" pitchFamily="18" charset="2"/>
              <a:buNone/>
            </a:pPr>
            <a:r>
              <a:rPr lang="de-DE" baseline="0" dirty="0"/>
              <a:t>Wo muss ich bei mir suchen? Wo sind bei mir die Schwachpunkte?</a:t>
            </a:r>
          </a:p>
          <a:p>
            <a:pPr marL="0" lvl="0" indent="0">
              <a:buFont typeface="Symbol" panose="05050102010706020507" pitchFamily="18" charset="2"/>
              <a:buNone/>
            </a:pPr>
            <a:r>
              <a:rPr lang="de-DE" baseline="0" dirty="0"/>
              <a:t>Konkret über mich nachdenken =&gt; </a:t>
            </a:r>
          </a:p>
          <a:p>
            <a:pPr marL="0" lvl="0" indent="0">
              <a:buFont typeface="Symbol" panose="05050102010706020507" pitchFamily="18" charset="2"/>
              <a:buNone/>
            </a:pPr>
            <a:endParaRPr lang="de-DE" baseline="0" dirty="0"/>
          </a:p>
          <a:p>
            <a:pPr marL="228600" lvl="0" indent="-228600">
              <a:buFont typeface="Symbol" panose="05050102010706020507" pitchFamily="18" charset="2"/>
              <a:buAutoNum type="alphaLcParenR"/>
            </a:pPr>
            <a:r>
              <a:rPr lang="de-DE" baseline="0" dirty="0"/>
              <a:t>„Hexenjagd“ – Suche nach falschen P, L, Z</a:t>
            </a:r>
          </a:p>
          <a:p>
            <a:pPr marL="228600" lvl="0" indent="-228600">
              <a:buFont typeface="Symbol" panose="05050102010706020507" pitchFamily="18" charset="2"/>
              <a:buAutoNum type="alphaLcParenR"/>
            </a:pPr>
            <a:r>
              <a:rPr lang="de-DE" baseline="0" dirty="0"/>
              <a:t>Wir dienen doch alle einem Herrn, er/sie meint es bestimmt gut</a:t>
            </a:r>
          </a:p>
          <a:p>
            <a:pPr marL="0" lvl="0" indent="0">
              <a:buFont typeface="Symbol" panose="05050102010706020507" pitchFamily="18" charset="2"/>
              <a:buNone/>
            </a:pPr>
            <a:endParaRPr lang="de-DE" baseline="0" dirty="0"/>
          </a:p>
          <a:p>
            <a:pPr marL="0" lvl="0" indent="0">
              <a:buFont typeface="Symbol" panose="05050102010706020507" pitchFamily="18" charset="2"/>
              <a:buNone/>
            </a:pPr>
            <a:r>
              <a:rPr lang="de-DE" baseline="0" dirty="0"/>
              <a:t>Betrachten von Warnungen für beide dieser Extreme</a:t>
            </a:r>
          </a:p>
          <a:p>
            <a:pPr marL="171450" lvl="0" indent="-171450">
              <a:buFont typeface="Symbol" panose="05050102010706020507" pitchFamily="18" charset="2"/>
              <a:buChar char="Þ"/>
            </a:pPr>
            <a:r>
              <a:rPr lang="de-DE" baseline="0" dirty="0"/>
              <a:t>Nicht wie Pharisäer, die andere knechten; nicht heuchlerisch (Lk. 18)</a:t>
            </a:r>
          </a:p>
          <a:p>
            <a:pPr marL="171450" lvl="0" indent="-171450">
              <a:buFont typeface="Symbol" panose="05050102010706020507" pitchFamily="18" charset="2"/>
              <a:buChar char="Þ"/>
            </a:pPr>
            <a:r>
              <a:rPr lang="de-DE" baseline="0" dirty="0"/>
              <a:t>Geh hin und weise zurecht, überführe mit aller Langmut und Lehre</a:t>
            </a:r>
          </a:p>
        </p:txBody>
      </p:sp>
      <p:sp>
        <p:nvSpPr>
          <p:cNvPr id="4" name="Foliennummernplatzhalter 3"/>
          <p:cNvSpPr>
            <a:spLocks noGrp="1"/>
          </p:cNvSpPr>
          <p:nvPr>
            <p:ph type="sldNum" sz="quarter" idx="10"/>
          </p:nvPr>
        </p:nvSpPr>
        <p:spPr/>
        <p:txBody>
          <a:bodyPr/>
          <a:lstStyle/>
          <a:p>
            <a:fld id="{DC664332-CCD3-4EA8-A6C0-68CF25EC9D99}" type="slidenum">
              <a:rPr lang="de-DE" smtClean="0"/>
              <a:t>9</a:t>
            </a:fld>
            <a:endParaRPr lang="de-DE"/>
          </a:p>
        </p:txBody>
      </p:sp>
    </p:spTree>
    <p:extLst>
      <p:ext uri="{BB962C8B-B14F-4D97-AF65-F5344CB8AC3E}">
        <p14:creationId xmlns:p14="http://schemas.microsoft.com/office/powerpoint/2010/main" val="2360645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90CB0F98-E9FA-481E-822F-C500B4C0EBA0}" type="datetimeFigureOut">
              <a:rPr lang="de-DE" smtClean="0"/>
              <a:t>07.10.2023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92017F5-B93E-47EF-997E-EC4C9319211B}" type="slidenum">
              <a:rPr lang="de-DE" smtClean="0"/>
              <a:t>‹Nr.›</a:t>
            </a:fld>
            <a:endParaRPr lang="de-DE"/>
          </a:p>
        </p:txBody>
      </p:sp>
    </p:spTree>
    <p:extLst>
      <p:ext uri="{BB962C8B-B14F-4D97-AF65-F5344CB8AC3E}">
        <p14:creationId xmlns:p14="http://schemas.microsoft.com/office/powerpoint/2010/main" val="3896613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0CB0F98-E9FA-481E-822F-C500B4C0EBA0}" type="datetimeFigureOut">
              <a:rPr lang="de-DE" smtClean="0"/>
              <a:t>07.10.2023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92017F5-B93E-47EF-997E-EC4C9319211B}" type="slidenum">
              <a:rPr lang="de-DE" smtClean="0"/>
              <a:t>‹Nr.›</a:t>
            </a:fld>
            <a:endParaRPr lang="de-DE"/>
          </a:p>
        </p:txBody>
      </p:sp>
    </p:spTree>
    <p:extLst>
      <p:ext uri="{BB962C8B-B14F-4D97-AF65-F5344CB8AC3E}">
        <p14:creationId xmlns:p14="http://schemas.microsoft.com/office/powerpoint/2010/main" val="2526541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0CB0F98-E9FA-481E-822F-C500B4C0EBA0}" type="datetimeFigureOut">
              <a:rPr lang="de-DE" smtClean="0"/>
              <a:t>07.10.2023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92017F5-B93E-47EF-997E-EC4C9319211B}" type="slidenum">
              <a:rPr lang="de-DE" smtClean="0"/>
              <a:t>‹Nr.›</a:t>
            </a:fld>
            <a:endParaRPr lang="de-DE"/>
          </a:p>
        </p:txBody>
      </p:sp>
    </p:spTree>
    <p:extLst>
      <p:ext uri="{BB962C8B-B14F-4D97-AF65-F5344CB8AC3E}">
        <p14:creationId xmlns:p14="http://schemas.microsoft.com/office/powerpoint/2010/main" val="2829195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0CB0F98-E9FA-481E-822F-C500B4C0EBA0}" type="datetimeFigureOut">
              <a:rPr lang="de-DE" smtClean="0"/>
              <a:t>07.10.2023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92017F5-B93E-47EF-997E-EC4C9319211B}" type="slidenum">
              <a:rPr lang="de-DE" smtClean="0"/>
              <a:t>‹Nr.›</a:t>
            </a:fld>
            <a:endParaRPr lang="de-DE"/>
          </a:p>
        </p:txBody>
      </p:sp>
    </p:spTree>
    <p:extLst>
      <p:ext uri="{BB962C8B-B14F-4D97-AF65-F5344CB8AC3E}">
        <p14:creationId xmlns:p14="http://schemas.microsoft.com/office/powerpoint/2010/main" val="3911057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90CB0F98-E9FA-481E-822F-C500B4C0EBA0}" type="datetimeFigureOut">
              <a:rPr lang="de-DE" smtClean="0"/>
              <a:t>07.10.2023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92017F5-B93E-47EF-997E-EC4C9319211B}" type="slidenum">
              <a:rPr lang="de-DE" smtClean="0"/>
              <a:t>‹Nr.›</a:t>
            </a:fld>
            <a:endParaRPr lang="de-DE"/>
          </a:p>
        </p:txBody>
      </p:sp>
    </p:spTree>
    <p:extLst>
      <p:ext uri="{BB962C8B-B14F-4D97-AF65-F5344CB8AC3E}">
        <p14:creationId xmlns:p14="http://schemas.microsoft.com/office/powerpoint/2010/main" val="1627878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90CB0F98-E9FA-481E-822F-C500B4C0EBA0}" type="datetimeFigureOut">
              <a:rPr lang="de-DE" smtClean="0"/>
              <a:t>07.10.2023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92017F5-B93E-47EF-997E-EC4C9319211B}" type="slidenum">
              <a:rPr lang="de-DE" smtClean="0"/>
              <a:t>‹Nr.›</a:t>
            </a:fld>
            <a:endParaRPr lang="de-DE"/>
          </a:p>
        </p:txBody>
      </p:sp>
    </p:spTree>
    <p:extLst>
      <p:ext uri="{BB962C8B-B14F-4D97-AF65-F5344CB8AC3E}">
        <p14:creationId xmlns:p14="http://schemas.microsoft.com/office/powerpoint/2010/main" val="3233169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90CB0F98-E9FA-481E-822F-C500B4C0EBA0}" type="datetimeFigureOut">
              <a:rPr lang="de-DE" smtClean="0"/>
              <a:t>07.10.2023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B92017F5-B93E-47EF-997E-EC4C9319211B}" type="slidenum">
              <a:rPr lang="de-DE" smtClean="0"/>
              <a:t>‹Nr.›</a:t>
            </a:fld>
            <a:endParaRPr lang="de-DE"/>
          </a:p>
        </p:txBody>
      </p:sp>
    </p:spTree>
    <p:extLst>
      <p:ext uri="{BB962C8B-B14F-4D97-AF65-F5344CB8AC3E}">
        <p14:creationId xmlns:p14="http://schemas.microsoft.com/office/powerpoint/2010/main" val="2592247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90CB0F98-E9FA-481E-822F-C500B4C0EBA0}" type="datetimeFigureOut">
              <a:rPr lang="de-DE" smtClean="0"/>
              <a:t>07.10.2023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B92017F5-B93E-47EF-997E-EC4C9319211B}" type="slidenum">
              <a:rPr lang="de-DE" smtClean="0"/>
              <a:t>‹Nr.›</a:t>
            </a:fld>
            <a:endParaRPr lang="de-DE"/>
          </a:p>
        </p:txBody>
      </p:sp>
    </p:spTree>
    <p:extLst>
      <p:ext uri="{BB962C8B-B14F-4D97-AF65-F5344CB8AC3E}">
        <p14:creationId xmlns:p14="http://schemas.microsoft.com/office/powerpoint/2010/main" val="1710792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0CB0F98-E9FA-481E-822F-C500B4C0EBA0}" type="datetimeFigureOut">
              <a:rPr lang="de-DE" smtClean="0"/>
              <a:t>07.10.2023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B92017F5-B93E-47EF-997E-EC4C9319211B}" type="slidenum">
              <a:rPr lang="de-DE" smtClean="0"/>
              <a:t>‹Nr.›</a:t>
            </a:fld>
            <a:endParaRPr lang="de-DE"/>
          </a:p>
        </p:txBody>
      </p:sp>
    </p:spTree>
    <p:extLst>
      <p:ext uri="{BB962C8B-B14F-4D97-AF65-F5344CB8AC3E}">
        <p14:creationId xmlns:p14="http://schemas.microsoft.com/office/powerpoint/2010/main" val="30515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90CB0F98-E9FA-481E-822F-C500B4C0EBA0}" type="datetimeFigureOut">
              <a:rPr lang="de-DE" smtClean="0"/>
              <a:t>07.10.2023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92017F5-B93E-47EF-997E-EC4C9319211B}" type="slidenum">
              <a:rPr lang="de-DE" smtClean="0"/>
              <a:t>‹Nr.›</a:t>
            </a:fld>
            <a:endParaRPr lang="de-DE"/>
          </a:p>
        </p:txBody>
      </p:sp>
    </p:spTree>
    <p:extLst>
      <p:ext uri="{BB962C8B-B14F-4D97-AF65-F5344CB8AC3E}">
        <p14:creationId xmlns:p14="http://schemas.microsoft.com/office/powerpoint/2010/main" val="3427436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90CB0F98-E9FA-481E-822F-C500B4C0EBA0}" type="datetimeFigureOut">
              <a:rPr lang="de-DE" smtClean="0"/>
              <a:t>07.10.2023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92017F5-B93E-47EF-997E-EC4C9319211B}" type="slidenum">
              <a:rPr lang="de-DE" smtClean="0"/>
              <a:t>‹Nr.›</a:t>
            </a:fld>
            <a:endParaRPr lang="de-DE"/>
          </a:p>
        </p:txBody>
      </p:sp>
    </p:spTree>
    <p:extLst>
      <p:ext uri="{BB962C8B-B14F-4D97-AF65-F5344CB8AC3E}">
        <p14:creationId xmlns:p14="http://schemas.microsoft.com/office/powerpoint/2010/main" val="2671164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CB0F98-E9FA-481E-822F-C500B4C0EBA0}" type="datetimeFigureOut">
              <a:rPr lang="de-DE" smtClean="0"/>
              <a:t>07.10.2023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2017F5-B93E-47EF-997E-EC4C9319211B}" type="slidenum">
              <a:rPr lang="de-DE" smtClean="0"/>
              <a:t>‹Nr.›</a:t>
            </a:fld>
            <a:endParaRPr lang="de-DE"/>
          </a:p>
        </p:txBody>
      </p:sp>
    </p:spTree>
    <p:extLst>
      <p:ext uri="{BB962C8B-B14F-4D97-AF65-F5344CB8AC3E}">
        <p14:creationId xmlns:p14="http://schemas.microsoft.com/office/powerpoint/2010/main" val="1183916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3882190" y="8767596"/>
            <a:ext cx="9144000" cy="1655762"/>
          </a:xfrm>
        </p:spPr>
        <p:txBody>
          <a:bodyPr/>
          <a:lstStyle/>
          <a:p>
            <a:endParaRPr lang="de-DE"/>
          </a:p>
        </p:txBody>
      </p:sp>
      <p:pic>
        <p:nvPicPr>
          <p:cNvPr id="1026" name="Picture 2" descr="Verkehrszeichen: Gefahrenstel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5849" y="1090570"/>
            <a:ext cx="6858000" cy="5143501"/>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ctrTitle"/>
          </p:nvPr>
        </p:nvSpPr>
        <p:spPr>
          <a:xfrm>
            <a:off x="1251284" y="592973"/>
            <a:ext cx="9144000" cy="995195"/>
          </a:xfrm>
        </p:spPr>
        <p:txBody>
          <a:bodyPr/>
          <a:lstStyle/>
          <a:p>
            <a:r>
              <a:rPr lang="de-DE" b="1"/>
              <a:t>Falsche Zeugen – Achtung!</a:t>
            </a:r>
          </a:p>
        </p:txBody>
      </p:sp>
    </p:spTree>
    <p:extLst>
      <p:ext uri="{BB962C8B-B14F-4D97-AF65-F5344CB8AC3E}">
        <p14:creationId xmlns:p14="http://schemas.microsoft.com/office/powerpoint/2010/main" val="889650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75874" y="975418"/>
            <a:ext cx="9144000" cy="462597"/>
          </a:xfrm>
        </p:spPr>
        <p:txBody>
          <a:bodyPr>
            <a:noAutofit/>
          </a:bodyPr>
          <a:lstStyle/>
          <a:p>
            <a:r>
              <a:rPr lang="de-DE" sz="4000" b="1"/>
              <a:t>Ist das Thema von Bedeutung für uns?</a:t>
            </a:r>
          </a:p>
        </p:txBody>
      </p:sp>
      <p:sp>
        <p:nvSpPr>
          <p:cNvPr id="3" name="Untertitel 2"/>
          <p:cNvSpPr>
            <a:spLocks noGrp="1"/>
          </p:cNvSpPr>
          <p:nvPr>
            <p:ph type="subTitle" idx="1"/>
          </p:nvPr>
        </p:nvSpPr>
        <p:spPr>
          <a:xfrm>
            <a:off x="610298" y="1735160"/>
            <a:ext cx="10429460" cy="4946993"/>
          </a:xfrm>
        </p:spPr>
        <p:txBody>
          <a:bodyPr>
            <a:normAutofit/>
          </a:bodyPr>
          <a:lstStyle/>
          <a:p>
            <a:pPr marL="342900" indent="-342900" algn="l">
              <a:buFont typeface="Arial" panose="020B0604020202020204" pitchFamily="34" charset="0"/>
              <a:buChar char="•"/>
            </a:pPr>
            <a:r>
              <a:rPr lang="de-DE" sz="3200" dirty="0">
                <a:solidFill>
                  <a:srgbClr val="0070C0"/>
                </a:solidFill>
              </a:rPr>
              <a:t>Mögliche Auswirkungen</a:t>
            </a:r>
          </a:p>
          <a:p>
            <a:pPr algn="l"/>
            <a:r>
              <a:rPr lang="de-DE" sz="3200" dirty="0"/>
              <a:t>2 Petr 2,1 Es waren aber auch </a:t>
            </a:r>
            <a:r>
              <a:rPr lang="de-DE" sz="3200" b="1" dirty="0"/>
              <a:t>falsche Propheten </a:t>
            </a:r>
            <a:r>
              <a:rPr lang="de-DE" sz="3200" dirty="0"/>
              <a:t>unter dem Volk, wie auch unter euch </a:t>
            </a:r>
            <a:r>
              <a:rPr lang="de-DE" sz="3200" b="1" dirty="0"/>
              <a:t>falsche Lehrer </a:t>
            </a:r>
            <a:r>
              <a:rPr lang="de-DE" sz="3200" dirty="0"/>
              <a:t>sein werden, die </a:t>
            </a:r>
            <a:r>
              <a:rPr lang="de-DE" sz="3200" b="1" dirty="0"/>
              <a:t>verderbenbringende Parteiungen </a:t>
            </a:r>
            <a:r>
              <a:rPr lang="de-DE" sz="3200" dirty="0"/>
              <a:t>heimlich einführen werden, indem sie auch den Gebieter, der sie erkauft hat, verleugnen. Die ziehen sich selbst schnelles Verderben zu.</a:t>
            </a:r>
            <a:endParaRPr lang="de-DE" sz="3200" dirty="0">
              <a:solidFill>
                <a:srgbClr val="0070C0"/>
              </a:solidFill>
            </a:endParaRPr>
          </a:p>
          <a:p>
            <a:pPr marL="342900" indent="-342900" algn="l">
              <a:buFont typeface="Arial" panose="020B0604020202020204" pitchFamily="34" charset="0"/>
              <a:buChar char="•"/>
            </a:pPr>
            <a:r>
              <a:rPr lang="de-DE" sz="3200" dirty="0">
                <a:solidFill>
                  <a:srgbClr val="0070C0"/>
                </a:solidFill>
              </a:rPr>
              <a:t>Kleines Randthema?</a:t>
            </a:r>
          </a:p>
        </p:txBody>
      </p:sp>
    </p:spTree>
    <p:extLst>
      <p:ext uri="{BB962C8B-B14F-4D97-AF65-F5344CB8AC3E}">
        <p14:creationId xmlns:p14="http://schemas.microsoft.com/office/powerpoint/2010/main" val="1182350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25217" y="253299"/>
            <a:ext cx="9144000" cy="953180"/>
          </a:xfrm>
        </p:spPr>
        <p:txBody>
          <a:bodyPr>
            <a:normAutofit/>
          </a:bodyPr>
          <a:lstStyle/>
          <a:p>
            <a:r>
              <a:rPr lang="de-DE" sz="4400"/>
              <a:t>Einige Warnungen im Neuen Testament</a:t>
            </a:r>
          </a:p>
        </p:txBody>
      </p:sp>
      <p:sp>
        <p:nvSpPr>
          <p:cNvPr id="3" name="Untertitel 2"/>
          <p:cNvSpPr>
            <a:spLocks noGrp="1"/>
          </p:cNvSpPr>
          <p:nvPr>
            <p:ph type="subTitle" idx="1"/>
          </p:nvPr>
        </p:nvSpPr>
        <p:spPr>
          <a:xfrm>
            <a:off x="577517" y="1498027"/>
            <a:ext cx="11237494" cy="4783503"/>
          </a:xfrm>
        </p:spPr>
        <p:txBody>
          <a:bodyPr numCol="2">
            <a:normAutofit fontScale="92500" lnSpcReduction="10000"/>
          </a:bodyPr>
          <a:lstStyle/>
          <a:p>
            <a:pPr marL="342900" indent="-342900" algn="l">
              <a:buFont typeface="Arial" panose="020B0604020202020204" pitchFamily="34" charset="0"/>
              <a:buChar char="•"/>
            </a:pPr>
            <a:r>
              <a:rPr lang="de-DE"/>
              <a:t>Mat. 7:15 falsche Propheten</a:t>
            </a:r>
          </a:p>
          <a:p>
            <a:pPr marL="342900" indent="-342900" algn="l">
              <a:buFont typeface="Arial" panose="020B0604020202020204" pitchFamily="34" charset="0"/>
              <a:buChar char="•"/>
            </a:pPr>
            <a:r>
              <a:rPr lang="de-DE"/>
              <a:t>Apg. 20:30 aus eurer Mitte</a:t>
            </a:r>
          </a:p>
          <a:p>
            <a:pPr marL="342900" indent="-342900" algn="l">
              <a:buFont typeface="Arial" panose="020B0604020202020204" pitchFamily="34" charset="0"/>
              <a:buChar char="•"/>
            </a:pPr>
            <a:r>
              <a:rPr lang="de-DE"/>
              <a:t>Röm. 10:2 nicht mit rechter Erkenntnis</a:t>
            </a:r>
          </a:p>
          <a:p>
            <a:pPr marL="342900" indent="-342900" algn="l">
              <a:buFont typeface="Arial" panose="020B0604020202020204" pitchFamily="34" charset="0"/>
              <a:buChar char="•"/>
            </a:pPr>
            <a:r>
              <a:rPr lang="de-DE"/>
              <a:t>1. Kor. 11:19 Parteiungen</a:t>
            </a:r>
          </a:p>
          <a:p>
            <a:pPr marL="342900" indent="-342900" algn="l">
              <a:buFont typeface="Arial" panose="020B0604020202020204" pitchFamily="34" charset="0"/>
              <a:buChar char="•"/>
            </a:pPr>
            <a:r>
              <a:rPr lang="de-DE"/>
              <a:t>2. Kor. 11:13 falsche Apostel</a:t>
            </a:r>
          </a:p>
          <a:p>
            <a:pPr marL="342900" indent="-342900" algn="l">
              <a:buFont typeface="Arial" panose="020B0604020202020204" pitchFamily="34" charset="0"/>
              <a:buChar char="•"/>
            </a:pPr>
            <a:r>
              <a:rPr lang="de-DE"/>
              <a:t>Gal. 1:6-9 anderes Evangelium</a:t>
            </a:r>
          </a:p>
          <a:p>
            <a:pPr marL="342900" indent="-342900" algn="l">
              <a:buFont typeface="Arial" panose="020B0604020202020204" pitchFamily="34" charset="0"/>
              <a:buChar char="•"/>
            </a:pPr>
            <a:r>
              <a:rPr lang="de-DE"/>
              <a:t>Eph. 5:11 keine Gemeinschaft mit…</a:t>
            </a:r>
          </a:p>
          <a:p>
            <a:pPr marL="342900" indent="-342900" algn="l">
              <a:buFont typeface="Arial" panose="020B0604020202020204" pitchFamily="34" charset="0"/>
              <a:buChar char="•"/>
            </a:pPr>
            <a:r>
              <a:rPr lang="de-DE"/>
              <a:t>Phil. 1:15 Christus predigen aus Neid</a:t>
            </a:r>
          </a:p>
          <a:p>
            <a:pPr marL="342900" indent="-342900" algn="l">
              <a:buFont typeface="Arial" panose="020B0604020202020204" pitchFamily="34" charset="0"/>
              <a:buChar char="•"/>
            </a:pPr>
            <a:r>
              <a:rPr lang="de-DE"/>
              <a:t>Kol. 2:8 Seht zu, dass niemand euch…</a:t>
            </a:r>
          </a:p>
          <a:p>
            <a:pPr marL="342900" indent="-342900" algn="l">
              <a:buFont typeface="Arial" panose="020B0604020202020204" pitchFamily="34" charset="0"/>
              <a:buChar char="•"/>
            </a:pPr>
            <a:r>
              <a:rPr lang="de-DE"/>
              <a:t>1. Thess. 5:21 von aller Art des Bösen</a:t>
            </a:r>
          </a:p>
          <a:p>
            <a:pPr marL="342900" indent="-342900" algn="l">
              <a:buFont typeface="Arial" panose="020B0604020202020204" pitchFamily="34" charset="0"/>
              <a:buChar char="•"/>
            </a:pPr>
            <a:r>
              <a:rPr lang="de-DE"/>
              <a:t>2. Thes. 3 nicht nach der Überlieferung</a:t>
            </a:r>
          </a:p>
          <a:p>
            <a:pPr marL="342900" indent="-342900" algn="l">
              <a:buFont typeface="Arial" panose="020B0604020202020204" pitchFamily="34" charset="0"/>
              <a:buChar char="•"/>
            </a:pPr>
            <a:r>
              <a:rPr lang="de-DE"/>
              <a:t>1. Tim. 1:4 mehr Streitfragen hervorbringen</a:t>
            </a:r>
          </a:p>
          <a:p>
            <a:pPr marL="342900" indent="-342900" algn="l">
              <a:buFont typeface="Arial" panose="020B0604020202020204" pitchFamily="34" charset="0"/>
              <a:buChar char="•"/>
            </a:pPr>
            <a:r>
              <a:rPr lang="de-DE"/>
              <a:t>2. Tim. 4:3 gesunde Lehre nicht ertragen</a:t>
            </a:r>
          </a:p>
          <a:p>
            <a:pPr marL="342900" indent="-342900" algn="l">
              <a:buFont typeface="Arial" panose="020B0604020202020204" pitchFamily="34" charset="0"/>
              <a:buChar char="•"/>
            </a:pPr>
            <a:r>
              <a:rPr lang="de-DE"/>
              <a:t>Tit. 1:14 von der Wahrheit abwenden</a:t>
            </a:r>
          </a:p>
          <a:p>
            <a:pPr marL="342900" indent="-342900" algn="l">
              <a:buFont typeface="Arial" panose="020B0604020202020204" pitchFamily="34" charset="0"/>
              <a:buChar char="•"/>
            </a:pPr>
            <a:r>
              <a:rPr lang="de-DE"/>
              <a:t>Heb. 5:14 Unterscheidung gut/böse</a:t>
            </a:r>
          </a:p>
          <a:p>
            <a:pPr marL="342900" indent="-342900" algn="l">
              <a:buFont typeface="Arial" panose="020B0604020202020204" pitchFamily="34" charset="0"/>
              <a:buChar char="•"/>
            </a:pPr>
            <a:r>
              <a:rPr lang="de-DE"/>
              <a:t>Jak. 2:9 die Person ansehen</a:t>
            </a:r>
          </a:p>
          <a:p>
            <a:pPr marL="342900" indent="-342900" algn="l">
              <a:buFont typeface="Arial" panose="020B0604020202020204" pitchFamily="34" charset="0"/>
              <a:buChar char="•"/>
            </a:pPr>
            <a:r>
              <a:rPr lang="de-DE"/>
              <a:t>1. Petr. 4:15 nicht leiden als Übeltäter</a:t>
            </a:r>
          </a:p>
          <a:p>
            <a:pPr marL="342900" indent="-342900" algn="l">
              <a:buFont typeface="Arial" panose="020B0604020202020204" pitchFamily="34" charset="0"/>
              <a:buChar char="•"/>
            </a:pPr>
            <a:r>
              <a:rPr lang="de-DE"/>
              <a:t>2. Petr. 2:1 unter euch falsche Lehrer</a:t>
            </a:r>
          </a:p>
          <a:p>
            <a:pPr marL="342900" indent="-342900" algn="l">
              <a:buFont typeface="Arial" panose="020B0604020202020204" pitchFamily="34" charset="0"/>
              <a:buChar char="•"/>
            </a:pPr>
            <a:r>
              <a:rPr lang="de-DE"/>
              <a:t>1. Joh. 4 prüft die Geister</a:t>
            </a:r>
          </a:p>
          <a:p>
            <a:pPr marL="342900" indent="-342900" algn="l">
              <a:buFont typeface="Arial" panose="020B0604020202020204" pitchFamily="34" charset="0"/>
              <a:buChar char="•"/>
            </a:pPr>
            <a:r>
              <a:rPr lang="de-DE"/>
              <a:t>2. Joh. 9 in der Lehre Christi bleiben</a:t>
            </a:r>
          </a:p>
          <a:p>
            <a:pPr marL="342900" indent="-342900" algn="l">
              <a:buFont typeface="Arial" panose="020B0604020202020204" pitchFamily="34" charset="0"/>
              <a:buChar char="•"/>
            </a:pPr>
            <a:r>
              <a:rPr lang="de-DE"/>
              <a:t>3. Joh. 9-10 Diotrephes</a:t>
            </a:r>
          </a:p>
          <a:p>
            <a:pPr marL="342900" indent="-342900" algn="l">
              <a:buFont typeface="Arial" panose="020B0604020202020204" pitchFamily="34" charset="0"/>
              <a:buChar char="•"/>
            </a:pPr>
            <a:r>
              <a:rPr lang="de-DE"/>
              <a:t>Jud. 1:12 Flecken bei euren Liebesmahlen</a:t>
            </a:r>
          </a:p>
          <a:p>
            <a:pPr marL="342900" indent="-342900" algn="l">
              <a:buFont typeface="Arial" panose="020B0604020202020204" pitchFamily="34" charset="0"/>
              <a:buChar char="•"/>
            </a:pPr>
            <a:r>
              <a:rPr lang="de-DE"/>
              <a:t>Off. 2 + 3 geprüft und als Lügern befunden; Lehre Bileams, Nikolaiten, Isebel</a:t>
            </a:r>
          </a:p>
        </p:txBody>
      </p:sp>
    </p:spTree>
    <p:extLst>
      <p:ext uri="{BB962C8B-B14F-4D97-AF65-F5344CB8AC3E}">
        <p14:creationId xmlns:p14="http://schemas.microsoft.com/office/powerpoint/2010/main" val="2527393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5"/>
          <p:cNvSpPr>
            <a:spLocks noGrp="1"/>
          </p:cNvSpPr>
          <p:nvPr>
            <p:ph type="subTitle" idx="1"/>
          </p:nvPr>
        </p:nvSpPr>
        <p:spPr>
          <a:xfrm>
            <a:off x="485133" y="1206479"/>
            <a:ext cx="10344912" cy="5398222"/>
          </a:xfrm>
        </p:spPr>
        <p:txBody>
          <a:bodyPr>
            <a:normAutofit fontScale="85000" lnSpcReduction="10000"/>
          </a:bodyPr>
          <a:lstStyle/>
          <a:p>
            <a:pPr marR="0" algn="l" rtl="0">
              <a:lnSpc>
                <a:spcPct val="120000"/>
              </a:lnSpc>
            </a:pPr>
            <a:r>
              <a:rPr lang="de-DE" sz="3100" dirty="0" err="1"/>
              <a:t>Apg</a:t>
            </a:r>
            <a:r>
              <a:rPr lang="de-DE" sz="3100" dirty="0"/>
              <a:t> 20:30  Und aus eurer eigenen Mitte werden Männer aufstehen, die verkehrte Dinge reden, um die Jünger abzuziehen hinter sich her. 31 Darum wacht und denkt daran, dass ich drei Jahre lang Nacht und Tag nicht aufgehört habe, einen jeden unter Tränen zu ermahnen. </a:t>
            </a:r>
          </a:p>
          <a:p>
            <a:pPr marR="0" algn="l" rtl="0">
              <a:lnSpc>
                <a:spcPct val="120000"/>
              </a:lnSpc>
            </a:pPr>
            <a:r>
              <a:rPr lang="de-DE" sz="3100" dirty="0"/>
              <a:t>Röm 10:2  Denn ich gebe ihnen Zeugnis, dass sie Eifer für Gott haben, aber nicht mit rechter Erkenntnis. </a:t>
            </a:r>
          </a:p>
          <a:p>
            <a:pPr marR="0" algn="l" rtl="0">
              <a:lnSpc>
                <a:spcPct val="120000"/>
              </a:lnSpc>
            </a:pPr>
            <a:r>
              <a:rPr lang="de-DE" sz="3100" dirty="0"/>
              <a:t>2Ko 11:13  Denn solche sind falsche Apostel, betrügerische Arbeiter, die die Gestalt von Aposteln Christi annehmen. </a:t>
            </a:r>
          </a:p>
          <a:p>
            <a:pPr marR="0" algn="l" rtl="0">
              <a:lnSpc>
                <a:spcPct val="120000"/>
              </a:lnSpc>
            </a:pPr>
            <a:r>
              <a:rPr lang="de-DE" sz="3100" dirty="0"/>
              <a:t>Gal 1:8  Wenn aber auch wir oder ein Engel aus dem Himmel euch etwas als Evangelium entgegen dem verkündigten, was wir euch als Evangelium verkündigt haben: er sei verflucht! </a:t>
            </a:r>
          </a:p>
        </p:txBody>
      </p:sp>
      <p:sp>
        <p:nvSpPr>
          <p:cNvPr id="3" name="Titel 1">
            <a:extLst>
              <a:ext uri="{FF2B5EF4-FFF2-40B4-BE49-F238E27FC236}">
                <a16:creationId xmlns:a16="http://schemas.microsoft.com/office/drawing/2014/main" xmlns="" id="{04CC13B9-D73A-2BBA-8D44-3B660D98F0F1}"/>
              </a:ext>
            </a:extLst>
          </p:cNvPr>
          <p:cNvSpPr txBox="1">
            <a:spLocks/>
          </p:cNvSpPr>
          <p:nvPr/>
        </p:nvSpPr>
        <p:spPr>
          <a:xfrm>
            <a:off x="1325217" y="253299"/>
            <a:ext cx="9144000" cy="95318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e-DE" sz="4400"/>
              <a:t>Einige Warnungen im Neuen Testament</a:t>
            </a:r>
            <a:endParaRPr lang="de-DE" sz="4400" dirty="0"/>
          </a:p>
        </p:txBody>
      </p:sp>
    </p:spTree>
    <p:extLst>
      <p:ext uri="{BB962C8B-B14F-4D97-AF65-F5344CB8AC3E}">
        <p14:creationId xmlns:p14="http://schemas.microsoft.com/office/powerpoint/2010/main" val="411000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551565"/>
            <a:ext cx="9144000" cy="730500"/>
          </a:xfrm>
        </p:spPr>
        <p:txBody>
          <a:bodyPr>
            <a:normAutofit/>
          </a:bodyPr>
          <a:lstStyle/>
          <a:p>
            <a:r>
              <a:rPr lang="de-DE" sz="4400" b="1"/>
              <a:t>2. Falsche Zeugen – wie erkenne ich sie?</a:t>
            </a:r>
          </a:p>
        </p:txBody>
      </p:sp>
      <p:sp>
        <p:nvSpPr>
          <p:cNvPr id="6" name="Untertitel 5"/>
          <p:cNvSpPr>
            <a:spLocks noGrp="1"/>
          </p:cNvSpPr>
          <p:nvPr>
            <p:ph type="subTitle" idx="1"/>
          </p:nvPr>
        </p:nvSpPr>
        <p:spPr>
          <a:xfrm>
            <a:off x="923544" y="3400870"/>
            <a:ext cx="10344912" cy="1655762"/>
          </a:xfrm>
        </p:spPr>
        <p:txBody>
          <a:bodyPr>
            <a:normAutofit/>
          </a:bodyPr>
          <a:lstStyle/>
          <a:p>
            <a:r>
              <a:rPr lang="de-DE" sz="4000" dirty="0"/>
              <a:t>a) Der Test eines Propheten (5. Mo. 18)</a:t>
            </a:r>
          </a:p>
          <a:p>
            <a:endParaRPr lang="de-DE" sz="4000" dirty="0"/>
          </a:p>
        </p:txBody>
      </p:sp>
    </p:spTree>
    <p:extLst>
      <p:ext uri="{BB962C8B-B14F-4D97-AF65-F5344CB8AC3E}">
        <p14:creationId xmlns:p14="http://schemas.microsoft.com/office/powerpoint/2010/main" val="1273002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705852" y="524256"/>
            <a:ext cx="10435390" cy="5742431"/>
          </a:xfrm>
        </p:spPr>
        <p:txBody>
          <a:bodyPr>
            <a:normAutofit/>
          </a:bodyPr>
          <a:lstStyle/>
          <a:p>
            <a:r>
              <a:rPr lang="de-DE" sz="3200" b="1"/>
              <a:t>Der Prophetentest (5. Mo. 18:21-22)</a:t>
            </a:r>
          </a:p>
          <a:p>
            <a:pPr algn="l"/>
            <a:endParaRPr lang="de-DE" sz="3200"/>
          </a:p>
          <a:p>
            <a:pPr algn="l"/>
            <a:r>
              <a:rPr lang="de-DE" sz="3200"/>
              <a:t>Und wenn du in deinem Herzen sagst: </a:t>
            </a:r>
          </a:p>
          <a:p>
            <a:pPr algn="l"/>
            <a:r>
              <a:rPr lang="de-DE" sz="3200"/>
              <a:t>«Wie sollen wir das Wort erkennen, das nicht der HERR geredet hat?», </a:t>
            </a:r>
          </a:p>
          <a:p>
            <a:pPr algn="l"/>
            <a:r>
              <a:rPr lang="de-DE" sz="3200">
                <a:solidFill>
                  <a:srgbClr val="FF0000"/>
                </a:solidFill>
              </a:rPr>
              <a:t>wenn der Prophet im Namen des HERRN redet, und das Wort geschieht nicht und trifft nicht ein, </a:t>
            </a:r>
            <a:r>
              <a:rPr lang="de-DE" sz="3200"/>
              <a:t>so ist das das Wort, das nicht der HERR geredet hat. In Vermessenheit hat der Prophet es geredet; du brauchst dich nicht vor ihm zu fürchten. </a:t>
            </a:r>
          </a:p>
          <a:p>
            <a:pPr algn="l"/>
            <a:endParaRPr lang="de-DE"/>
          </a:p>
        </p:txBody>
      </p:sp>
    </p:spTree>
    <p:extLst>
      <p:ext uri="{BB962C8B-B14F-4D97-AF65-F5344CB8AC3E}">
        <p14:creationId xmlns:p14="http://schemas.microsoft.com/office/powerpoint/2010/main" val="4276427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551565"/>
            <a:ext cx="9144000" cy="730500"/>
          </a:xfrm>
        </p:spPr>
        <p:txBody>
          <a:bodyPr>
            <a:normAutofit/>
          </a:bodyPr>
          <a:lstStyle/>
          <a:p>
            <a:r>
              <a:rPr lang="de-DE" sz="4400" b="1"/>
              <a:t>2. Falsche Zeugen – wie erkenne ich sie?</a:t>
            </a:r>
          </a:p>
        </p:txBody>
      </p:sp>
      <p:sp>
        <p:nvSpPr>
          <p:cNvPr id="4" name="Untertitel 5"/>
          <p:cNvSpPr txBox="1">
            <a:spLocks/>
          </p:cNvSpPr>
          <p:nvPr/>
        </p:nvSpPr>
        <p:spPr>
          <a:xfrm>
            <a:off x="923544" y="3052234"/>
            <a:ext cx="10344912" cy="753532"/>
          </a:xfrm>
          <a:prstGeom prst="rect">
            <a:avLst/>
          </a:prstGeom>
        </p:spPr>
        <p:txBody>
          <a:bodyPr vert="horz" lIns="91440" tIns="45720" rIns="91440" bIns="45720" numCol="1"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de-DE" sz="4000"/>
              <a:t>b) Prüft mit Gottes Wort!</a:t>
            </a:r>
          </a:p>
        </p:txBody>
      </p:sp>
    </p:spTree>
    <p:extLst>
      <p:ext uri="{BB962C8B-B14F-4D97-AF65-F5344CB8AC3E}">
        <p14:creationId xmlns:p14="http://schemas.microsoft.com/office/powerpoint/2010/main" val="1786012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Kreis: nicht ausgefüllt 3">
            <a:extLst>
              <a:ext uri="{FF2B5EF4-FFF2-40B4-BE49-F238E27FC236}">
                <a16:creationId xmlns:a16="http://schemas.microsoft.com/office/drawing/2014/main" xmlns="" id="{4EEA5A5D-2B6F-46A1-8FA6-45C5D7F40D44}"/>
              </a:ext>
            </a:extLst>
          </p:cNvPr>
          <p:cNvSpPr/>
          <p:nvPr/>
        </p:nvSpPr>
        <p:spPr>
          <a:xfrm>
            <a:off x="2023489" y="890376"/>
            <a:ext cx="5378571" cy="5188575"/>
          </a:xfrm>
          <a:prstGeom prst="donut">
            <a:avLst>
              <a:gd name="adj" fmla="val 12870"/>
            </a:avLst>
          </a:prstGeom>
          <a:noFill/>
          <a:ln>
            <a:noFill/>
          </a:ln>
        </p:spPr>
        <p:txBody>
          <a:bodyPr wrap="none" lIns="91440" tIns="45720" rIns="91440" bIns="45720">
            <a:prstTxWarp prst="textButton">
              <a:avLst/>
            </a:prstTxWarp>
            <a:spAutoFit/>
          </a:bodyPr>
          <a:lstStyle/>
          <a:p>
            <a:pPr algn="ctr"/>
            <a:r>
              <a:rPr lang="de-DE" sz="2000" b="1" cap="none" spc="0" dirty="0">
                <a:ln w="0"/>
                <a:solidFill>
                  <a:schemeClr val="tx1"/>
                </a:solidFill>
              </a:rPr>
              <a:t>Gemeinde Organisation</a:t>
            </a:r>
          </a:p>
          <a:p>
            <a:pPr algn="ctr"/>
            <a:endParaRPr lang="de-DE" sz="2000" b="1" dirty="0">
              <a:ln w="0"/>
            </a:endParaRPr>
          </a:p>
          <a:p>
            <a:pPr algn="ctr"/>
            <a:r>
              <a:rPr lang="de-DE" sz="2000" b="1" cap="none" spc="0" dirty="0">
                <a:ln w="0"/>
                <a:solidFill>
                  <a:schemeClr val="tx1"/>
                </a:solidFill>
              </a:rPr>
              <a:t>Gemeinde Praxis</a:t>
            </a:r>
          </a:p>
        </p:txBody>
      </p:sp>
      <p:sp>
        <p:nvSpPr>
          <p:cNvPr id="6" name="Kreis: nicht ausgefüllt 5">
            <a:extLst>
              <a:ext uri="{FF2B5EF4-FFF2-40B4-BE49-F238E27FC236}">
                <a16:creationId xmlns:a16="http://schemas.microsoft.com/office/drawing/2014/main" xmlns="" id="{D793A49A-DE15-4CFE-9DFA-C318F336923B}"/>
              </a:ext>
            </a:extLst>
          </p:cNvPr>
          <p:cNvSpPr/>
          <p:nvPr/>
        </p:nvSpPr>
        <p:spPr>
          <a:xfrm>
            <a:off x="2842998" y="1673964"/>
            <a:ext cx="3752756" cy="3771331"/>
          </a:xfrm>
          <a:prstGeom prst="donut">
            <a:avLst>
              <a:gd name="adj" fmla="val 19316"/>
            </a:avLst>
          </a:prstGeom>
          <a:noFill/>
          <a:ln>
            <a:noFill/>
          </a:ln>
        </p:spPr>
        <p:txBody>
          <a:bodyPr wrap="none" lIns="91440" tIns="45720" rIns="91440" bIns="45720">
            <a:prstTxWarp prst="textButton">
              <a:avLst/>
            </a:prstTxWarp>
            <a:spAutoFit/>
          </a:bodyPr>
          <a:lstStyle/>
          <a:p>
            <a:pPr algn="ctr">
              <a:spcAft>
                <a:spcPts val="1200"/>
              </a:spcAft>
            </a:pPr>
            <a:r>
              <a:rPr lang="de-DE" sz="2000" b="1" dirty="0">
                <a:ln w="0"/>
              </a:rPr>
              <a:t>Christliche Ethik</a:t>
            </a:r>
          </a:p>
          <a:p>
            <a:pPr algn="ctr">
              <a:spcAft>
                <a:spcPts val="1200"/>
              </a:spcAft>
            </a:pPr>
            <a:endParaRPr lang="de-DE" sz="2000" b="1" dirty="0">
              <a:ln w="0"/>
            </a:endParaRPr>
          </a:p>
          <a:p>
            <a:pPr algn="ctr">
              <a:spcAft>
                <a:spcPts val="1200"/>
              </a:spcAft>
            </a:pPr>
            <a:r>
              <a:rPr lang="de-DE" sz="2000" b="1" dirty="0">
                <a:ln w="0"/>
              </a:rPr>
              <a:t>In Christus bleiben</a:t>
            </a:r>
            <a:endParaRPr lang="de-DE" sz="2000" b="1" cap="none" spc="0" dirty="0">
              <a:ln w="0"/>
              <a:solidFill>
                <a:schemeClr val="tx1"/>
              </a:solidFill>
            </a:endParaRPr>
          </a:p>
        </p:txBody>
      </p:sp>
      <p:sp>
        <p:nvSpPr>
          <p:cNvPr id="7" name="Kreis: nicht ausgefüllt 6">
            <a:extLst>
              <a:ext uri="{FF2B5EF4-FFF2-40B4-BE49-F238E27FC236}">
                <a16:creationId xmlns:a16="http://schemas.microsoft.com/office/drawing/2014/main" xmlns="" id="{9A70249B-6A17-4F9B-B6AC-420B88DEFA12}"/>
              </a:ext>
            </a:extLst>
          </p:cNvPr>
          <p:cNvSpPr/>
          <p:nvPr/>
        </p:nvSpPr>
        <p:spPr>
          <a:xfrm>
            <a:off x="3552419" y="2242509"/>
            <a:ext cx="2403276" cy="2484310"/>
          </a:xfrm>
          <a:prstGeom prst="donut">
            <a:avLst>
              <a:gd name="adj" fmla="val 19547"/>
            </a:avLst>
          </a:prstGeom>
          <a:noFill/>
          <a:ln>
            <a:noFill/>
          </a:ln>
        </p:spPr>
        <p:txBody>
          <a:bodyPr wrap="none" lIns="91440" tIns="45720" rIns="91440" bIns="45720">
            <a:prstTxWarp prst="textButton">
              <a:avLst/>
            </a:prstTxWarp>
            <a:spAutoFit/>
          </a:bodyPr>
          <a:lstStyle/>
          <a:p>
            <a:pPr algn="ctr"/>
            <a:r>
              <a:rPr lang="de-DE" sz="2000" b="1" dirty="0">
                <a:ln w="0"/>
              </a:rPr>
              <a:t>Das Evangelium</a:t>
            </a:r>
          </a:p>
          <a:p>
            <a:pPr algn="ctr"/>
            <a:endParaRPr lang="de-DE" sz="2000" b="1" dirty="0">
              <a:ln w="0"/>
            </a:endParaRPr>
          </a:p>
          <a:p>
            <a:pPr algn="ctr"/>
            <a:r>
              <a:rPr lang="de-DE" sz="2000" b="1" dirty="0">
                <a:ln w="0"/>
              </a:rPr>
              <a:t>Rettung</a:t>
            </a:r>
            <a:endParaRPr lang="de-DE" sz="2000" b="1" cap="none" spc="0" dirty="0">
              <a:ln w="0"/>
              <a:solidFill>
                <a:schemeClr val="tx1"/>
              </a:solidFill>
            </a:endParaRPr>
          </a:p>
        </p:txBody>
      </p:sp>
      <p:sp>
        <p:nvSpPr>
          <p:cNvPr id="5" name="Kreis: nicht ausgefüllt 4">
            <a:extLst>
              <a:ext uri="{FF2B5EF4-FFF2-40B4-BE49-F238E27FC236}">
                <a16:creationId xmlns:a16="http://schemas.microsoft.com/office/drawing/2014/main" xmlns="" id="{0A0517BD-5C02-477D-A8F9-25E7623E6D8F}"/>
              </a:ext>
            </a:extLst>
          </p:cNvPr>
          <p:cNvSpPr/>
          <p:nvPr/>
        </p:nvSpPr>
        <p:spPr>
          <a:xfrm>
            <a:off x="1374822" y="237976"/>
            <a:ext cx="6679341" cy="6382047"/>
          </a:xfrm>
          <a:prstGeom prst="donut">
            <a:avLst>
              <a:gd name="adj" fmla="val 12870"/>
            </a:avLst>
          </a:prstGeom>
          <a:noFill/>
          <a:ln>
            <a:noFill/>
          </a:ln>
        </p:spPr>
        <p:txBody>
          <a:bodyPr wrap="none" lIns="91440" tIns="45720" rIns="91440" bIns="45720">
            <a:prstTxWarp prst="textButton">
              <a:avLst/>
            </a:prstTxWarp>
            <a:spAutoFit/>
          </a:bodyPr>
          <a:lstStyle/>
          <a:p>
            <a:pPr algn="ctr"/>
            <a:r>
              <a:rPr lang="de-DE" sz="2000" b="1" cap="none" spc="0" dirty="0">
                <a:ln w="0"/>
                <a:solidFill>
                  <a:schemeClr val="tx1"/>
                </a:solidFill>
              </a:rPr>
              <a:t>Wie Gott wirkt</a:t>
            </a:r>
          </a:p>
          <a:p>
            <a:pPr algn="ctr"/>
            <a:endParaRPr lang="de-DE" sz="2000" b="1" dirty="0">
              <a:ln w="0"/>
            </a:endParaRPr>
          </a:p>
          <a:p>
            <a:pPr algn="ctr"/>
            <a:r>
              <a:rPr lang="de-DE" sz="2000" b="1" cap="none" spc="0" dirty="0">
                <a:ln w="0"/>
                <a:solidFill>
                  <a:schemeClr val="tx1"/>
                </a:solidFill>
              </a:rPr>
              <a:t>Erwählung               Zeitrechnungen                Eschatologie</a:t>
            </a:r>
          </a:p>
        </p:txBody>
      </p:sp>
      <p:sp>
        <p:nvSpPr>
          <p:cNvPr id="9" name="Ellipse 8">
            <a:extLst>
              <a:ext uri="{FF2B5EF4-FFF2-40B4-BE49-F238E27FC236}">
                <a16:creationId xmlns:a16="http://schemas.microsoft.com/office/drawing/2014/main" xmlns="" id="{B7457D5C-9DAD-44D9-9939-D63F5FDFFE0A}"/>
              </a:ext>
            </a:extLst>
          </p:cNvPr>
          <p:cNvSpPr/>
          <p:nvPr/>
        </p:nvSpPr>
        <p:spPr>
          <a:xfrm>
            <a:off x="2176204" y="878670"/>
            <a:ext cx="5073143" cy="5073143"/>
          </a:xfrm>
          <a:prstGeom prst="ellipse">
            <a:avLst/>
          </a:prstGeom>
          <a:solidFill>
            <a:schemeClr val="accent1">
              <a:lumMod val="20000"/>
              <a:lumOff val="8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sp>
        <p:nvSpPr>
          <p:cNvPr id="10" name="Ellipse 9">
            <a:extLst>
              <a:ext uri="{FF2B5EF4-FFF2-40B4-BE49-F238E27FC236}">
                <a16:creationId xmlns:a16="http://schemas.microsoft.com/office/drawing/2014/main" xmlns="" id="{E6F0C258-7C64-4654-A3BD-CB0F4DEF44D9}"/>
              </a:ext>
            </a:extLst>
          </p:cNvPr>
          <p:cNvSpPr/>
          <p:nvPr/>
        </p:nvSpPr>
        <p:spPr>
          <a:xfrm>
            <a:off x="2647714" y="1343582"/>
            <a:ext cx="4143320" cy="4143320"/>
          </a:xfrm>
          <a:prstGeom prst="ellipse">
            <a:avLst/>
          </a:prstGeom>
          <a:solidFill>
            <a:schemeClr val="accent1">
              <a:lumMod val="40000"/>
              <a:lumOff val="6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1" name="Ellipse 10">
            <a:extLst>
              <a:ext uri="{FF2B5EF4-FFF2-40B4-BE49-F238E27FC236}">
                <a16:creationId xmlns:a16="http://schemas.microsoft.com/office/drawing/2014/main" xmlns="" id="{6923A5BF-13EE-44F1-98B0-27C760329F4E}"/>
              </a:ext>
            </a:extLst>
          </p:cNvPr>
          <p:cNvSpPr/>
          <p:nvPr/>
        </p:nvSpPr>
        <p:spPr>
          <a:xfrm>
            <a:off x="3145682" y="1841820"/>
            <a:ext cx="3174360" cy="3174360"/>
          </a:xfrm>
          <a:prstGeom prst="ellipse">
            <a:avLst/>
          </a:prstGeom>
          <a:solidFill>
            <a:schemeClr val="accent1">
              <a:lumMod val="60000"/>
              <a:lumOff val="4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2" name="Ellipse 11">
            <a:extLst>
              <a:ext uri="{FF2B5EF4-FFF2-40B4-BE49-F238E27FC236}">
                <a16:creationId xmlns:a16="http://schemas.microsoft.com/office/drawing/2014/main" xmlns="" id="{4F300872-4188-40D0-B3A9-2252DE1B1785}"/>
              </a:ext>
            </a:extLst>
          </p:cNvPr>
          <p:cNvSpPr/>
          <p:nvPr/>
        </p:nvSpPr>
        <p:spPr>
          <a:xfrm>
            <a:off x="3602300" y="2304766"/>
            <a:ext cx="2220952" cy="2220952"/>
          </a:xfrm>
          <a:prstGeom prst="ellipse">
            <a:avLst/>
          </a:prstGeom>
          <a:solidFill>
            <a:schemeClr val="accent1">
              <a:lumMod val="75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3" name="Ellipse 12">
            <a:extLst>
              <a:ext uri="{FF2B5EF4-FFF2-40B4-BE49-F238E27FC236}">
                <a16:creationId xmlns:a16="http://schemas.microsoft.com/office/drawing/2014/main" xmlns="" id="{E2ED4925-FA30-49FE-B3E5-3A2FB6F4D959}"/>
              </a:ext>
            </a:extLst>
          </p:cNvPr>
          <p:cNvSpPr/>
          <p:nvPr/>
        </p:nvSpPr>
        <p:spPr>
          <a:xfrm>
            <a:off x="4065595" y="2781399"/>
            <a:ext cx="1295201" cy="1295201"/>
          </a:xfrm>
          <a:prstGeom prst="ellipse">
            <a:avLst/>
          </a:prstGeom>
          <a:solidFill>
            <a:schemeClr val="accent1">
              <a:lumMod val="5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2" name="Textfeld 1">
            <a:extLst>
              <a:ext uri="{FF2B5EF4-FFF2-40B4-BE49-F238E27FC236}">
                <a16:creationId xmlns:a16="http://schemas.microsoft.com/office/drawing/2014/main" xmlns="" id="{685FD2E5-3346-4400-921D-AE6FE5978B91}"/>
              </a:ext>
            </a:extLst>
          </p:cNvPr>
          <p:cNvSpPr txBox="1"/>
          <p:nvPr/>
        </p:nvSpPr>
        <p:spPr>
          <a:xfrm>
            <a:off x="4139082" y="3004458"/>
            <a:ext cx="1160585" cy="707886"/>
          </a:xfrm>
          <a:prstGeom prst="rect">
            <a:avLst/>
          </a:prstGeom>
          <a:noFill/>
        </p:spPr>
        <p:txBody>
          <a:bodyPr wrap="square" rtlCol="0">
            <a:spAutoFit/>
          </a:bodyPr>
          <a:lstStyle/>
          <a:p>
            <a:pPr algn="ctr"/>
            <a:r>
              <a:rPr lang="de-CH" sz="2000" b="1" dirty="0">
                <a:solidFill>
                  <a:schemeClr val="bg1"/>
                </a:solidFill>
              </a:rPr>
              <a:t>Autorität der Bibel</a:t>
            </a:r>
          </a:p>
        </p:txBody>
      </p:sp>
      <p:sp>
        <p:nvSpPr>
          <p:cNvPr id="29" name="Legende: Linie 28">
            <a:extLst>
              <a:ext uri="{FF2B5EF4-FFF2-40B4-BE49-F238E27FC236}">
                <a16:creationId xmlns:a16="http://schemas.microsoft.com/office/drawing/2014/main" xmlns="" id="{D5828E51-2EFA-4EDF-BEA3-95A30FFF387C}"/>
              </a:ext>
            </a:extLst>
          </p:cNvPr>
          <p:cNvSpPr/>
          <p:nvPr/>
        </p:nvSpPr>
        <p:spPr>
          <a:xfrm>
            <a:off x="8063929" y="3472124"/>
            <a:ext cx="2190132" cy="480439"/>
          </a:xfrm>
          <a:prstGeom prst="borderCallout1">
            <a:avLst>
              <a:gd name="adj1" fmla="val 18750"/>
              <a:gd name="adj2" fmla="val -8333"/>
              <a:gd name="adj3" fmla="val -98741"/>
              <a:gd name="adj4" fmla="val -12985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tx1"/>
                </a:solidFill>
              </a:rPr>
              <a:t>Fundamental</a:t>
            </a:r>
          </a:p>
        </p:txBody>
      </p:sp>
      <p:sp>
        <p:nvSpPr>
          <p:cNvPr id="30" name="Legende: Linie 29">
            <a:extLst>
              <a:ext uri="{FF2B5EF4-FFF2-40B4-BE49-F238E27FC236}">
                <a16:creationId xmlns:a16="http://schemas.microsoft.com/office/drawing/2014/main" xmlns="" id="{43C63673-3C15-48C0-855F-9974906351B2}"/>
              </a:ext>
            </a:extLst>
          </p:cNvPr>
          <p:cNvSpPr/>
          <p:nvPr/>
        </p:nvSpPr>
        <p:spPr>
          <a:xfrm>
            <a:off x="8054163" y="2850607"/>
            <a:ext cx="2190132" cy="480439"/>
          </a:xfrm>
          <a:prstGeom prst="borderCallout1">
            <a:avLst>
              <a:gd name="adj1" fmla="val 18750"/>
              <a:gd name="adj2" fmla="val -8333"/>
              <a:gd name="adj3" fmla="val -48946"/>
              <a:gd name="adj4" fmla="val -11698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tx1"/>
                </a:solidFill>
              </a:rPr>
              <a:t>Universell</a:t>
            </a:r>
          </a:p>
        </p:txBody>
      </p:sp>
      <p:sp>
        <p:nvSpPr>
          <p:cNvPr id="31" name="Legende: Linie 30">
            <a:extLst>
              <a:ext uri="{FF2B5EF4-FFF2-40B4-BE49-F238E27FC236}">
                <a16:creationId xmlns:a16="http://schemas.microsoft.com/office/drawing/2014/main" xmlns="" id="{1E673BF7-6343-4224-96F3-D11E6266F49B}"/>
              </a:ext>
            </a:extLst>
          </p:cNvPr>
          <p:cNvSpPr/>
          <p:nvPr/>
        </p:nvSpPr>
        <p:spPr>
          <a:xfrm>
            <a:off x="8054163" y="2228042"/>
            <a:ext cx="2190132" cy="480439"/>
          </a:xfrm>
          <a:prstGeom prst="borderCallout1">
            <a:avLst>
              <a:gd name="adj1" fmla="val 18750"/>
              <a:gd name="adj2" fmla="val -8333"/>
              <a:gd name="adj3" fmla="val 12412"/>
              <a:gd name="adj4" fmla="val -10198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tx1"/>
                </a:solidFill>
              </a:rPr>
              <a:t>Universell</a:t>
            </a:r>
          </a:p>
        </p:txBody>
      </p:sp>
      <p:sp>
        <p:nvSpPr>
          <p:cNvPr id="32" name="Legende: Linie 31">
            <a:extLst>
              <a:ext uri="{FF2B5EF4-FFF2-40B4-BE49-F238E27FC236}">
                <a16:creationId xmlns:a16="http://schemas.microsoft.com/office/drawing/2014/main" xmlns="" id="{9A86D7BF-90DD-4630-AFE3-4E75665C3B3E}"/>
              </a:ext>
            </a:extLst>
          </p:cNvPr>
          <p:cNvSpPr/>
          <p:nvPr/>
        </p:nvSpPr>
        <p:spPr>
          <a:xfrm>
            <a:off x="8054163" y="1601600"/>
            <a:ext cx="2190132" cy="480439"/>
          </a:xfrm>
          <a:prstGeom prst="borderCallout1">
            <a:avLst>
              <a:gd name="adj1" fmla="val 18750"/>
              <a:gd name="adj2" fmla="val -8333"/>
              <a:gd name="adj3" fmla="val 22370"/>
              <a:gd name="adj4" fmla="val -9979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tx1"/>
                </a:solidFill>
              </a:rPr>
              <a:t>Lokal</a:t>
            </a:r>
          </a:p>
        </p:txBody>
      </p:sp>
      <p:sp>
        <p:nvSpPr>
          <p:cNvPr id="33" name="Legende: Linie 32">
            <a:extLst>
              <a:ext uri="{FF2B5EF4-FFF2-40B4-BE49-F238E27FC236}">
                <a16:creationId xmlns:a16="http://schemas.microsoft.com/office/drawing/2014/main" xmlns="" id="{BB2424D5-DE4A-4884-B8ED-24783FDD8A3A}"/>
              </a:ext>
            </a:extLst>
          </p:cNvPr>
          <p:cNvSpPr/>
          <p:nvPr/>
        </p:nvSpPr>
        <p:spPr>
          <a:xfrm>
            <a:off x="8054163" y="975158"/>
            <a:ext cx="2190132" cy="480439"/>
          </a:xfrm>
          <a:prstGeom prst="borderCallout1">
            <a:avLst>
              <a:gd name="adj1" fmla="val 18750"/>
              <a:gd name="adj2" fmla="val -8333"/>
              <a:gd name="adj3" fmla="val 34068"/>
              <a:gd name="adj4" fmla="val -10181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tx1"/>
                </a:solidFill>
              </a:rPr>
              <a:t>Individuell</a:t>
            </a:r>
          </a:p>
        </p:txBody>
      </p:sp>
    </p:spTree>
    <p:extLst>
      <p:ext uri="{BB962C8B-B14F-4D97-AF65-F5344CB8AC3E}">
        <p14:creationId xmlns:p14="http://schemas.microsoft.com/office/powerpoint/2010/main" val="531924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5" grpId="0" animBg="1"/>
      <p:bldP spid="9" grpId="0" animBg="1"/>
      <p:bldP spid="10" grpId="0" animBg="1"/>
      <p:bldP spid="11" grpId="0" animBg="1"/>
      <p:bldP spid="12" grpId="0" animBg="1"/>
      <p:bldP spid="13" grpId="0" animBg="1"/>
      <p:bldP spid="2" grpId="0"/>
      <p:bldP spid="29" grpId="0" animBg="1"/>
      <p:bldP spid="30" grpId="0" animBg="1"/>
      <p:bldP spid="31" grpId="0" animBg="1"/>
      <p:bldP spid="32" grpId="0" animBg="1"/>
      <p:bldP spid="3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551565"/>
            <a:ext cx="9144000" cy="730500"/>
          </a:xfrm>
        </p:spPr>
        <p:txBody>
          <a:bodyPr>
            <a:normAutofit/>
          </a:bodyPr>
          <a:lstStyle/>
          <a:p>
            <a:r>
              <a:rPr lang="de-DE" sz="4400" b="1"/>
              <a:t>2. Falsche Zeugen – wie erkenne ich sie?</a:t>
            </a:r>
          </a:p>
        </p:txBody>
      </p:sp>
      <p:sp>
        <p:nvSpPr>
          <p:cNvPr id="6" name="Untertitel 5"/>
          <p:cNvSpPr>
            <a:spLocks noGrp="1"/>
          </p:cNvSpPr>
          <p:nvPr>
            <p:ph type="subTitle" idx="1"/>
          </p:nvPr>
        </p:nvSpPr>
        <p:spPr>
          <a:xfrm>
            <a:off x="740664" y="2486470"/>
            <a:ext cx="10344912" cy="3457130"/>
          </a:xfrm>
        </p:spPr>
        <p:txBody>
          <a:bodyPr numCol="1">
            <a:normAutofit fontScale="92500" lnSpcReduction="10000"/>
          </a:bodyPr>
          <a:lstStyle/>
          <a:p>
            <a:r>
              <a:rPr lang="de-DE" sz="4000"/>
              <a:t>c) Typische Anzeichen</a:t>
            </a:r>
          </a:p>
          <a:p>
            <a:pPr marL="571500" indent="-571500" algn="l">
              <a:buFontTx/>
              <a:buChar char="-"/>
            </a:pPr>
            <a:r>
              <a:rPr lang="de-DE" sz="4000"/>
              <a:t>Jemand nennt sich Prophet</a:t>
            </a:r>
          </a:p>
          <a:p>
            <a:pPr marL="571500" indent="-571500" algn="l">
              <a:buFontTx/>
              <a:buChar char="-"/>
            </a:pPr>
            <a:r>
              <a:rPr lang="de-DE" sz="4000"/>
              <a:t>Art des Auftretens</a:t>
            </a:r>
          </a:p>
          <a:p>
            <a:pPr marL="571500" indent="-571500" algn="l">
              <a:buFontTx/>
              <a:buChar char="-"/>
            </a:pPr>
            <a:r>
              <a:rPr lang="de-DE" sz="4000"/>
              <a:t>Anhängerschaft</a:t>
            </a:r>
          </a:p>
          <a:p>
            <a:pPr marL="571500" indent="-571500" algn="l">
              <a:buFontTx/>
              <a:buChar char="-"/>
            </a:pPr>
            <a:r>
              <a:rPr lang="de-DE" sz="4000"/>
              <a:t>Finanzielle Interessen</a:t>
            </a:r>
          </a:p>
          <a:p>
            <a:pPr marL="571500" indent="-571500" algn="l">
              <a:buFontTx/>
              <a:buChar char="-"/>
            </a:pPr>
            <a:r>
              <a:rPr lang="de-DE" sz="4000"/>
              <a:t>Themen / Gerüchte, die immer wieder kommen</a:t>
            </a:r>
          </a:p>
        </p:txBody>
      </p:sp>
    </p:spTree>
    <p:extLst>
      <p:ext uri="{BB962C8B-B14F-4D97-AF65-F5344CB8AC3E}">
        <p14:creationId xmlns:p14="http://schemas.microsoft.com/office/powerpoint/2010/main" val="40134597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551565"/>
            <a:ext cx="9144000" cy="730500"/>
          </a:xfrm>
        </p:spPr>
        <p:txBody>
          <a:bodyPr>
            <a:normAutofit/>
          </a:bodyPr>
          <a:lstStyle/>
          <a:p>
            <a:r>
              <a:rPr lang="de-DE" sz="4400" b="1"/>
              <a:t>2. Falsche Zeugen – wie erkenne ich sie?</a:t>
            </a:r>
          </a:p>
        </p:txBody>
      </p:sp>
      <p:sp>
        <p:nvSpPr>
          <p:cNvPr id="6" name="Untertitel 5"/>
          <p:cNvSpPr>
            <a:spLocks noGrp="1"/>
          </p:cNvSpPr>
          <p:nvPr>
            <p:ph type="subTitle" idx="1"/>
          </p:nvPr>
        </p:nvSpPr>
        <p:spPr>
          <a:xfrm>
            <a:off x="923544" y="3400870"/>
            <a:ext cx="10344912" cy="1655762"/>
          </a:xfrm>
        </p:spPr>
        <p:txBody>
          <a:bodyPr>
            <a:normAutofit/>
          </a:bodyPr>
          <a:lstStyle/>
          <a:p>
            <a:r>
              <a:rPr lang="de-DE" sz="4000" dirty="0"/>
              <a:t>d) An ihren Früchten (Mat. 7:15-16)</a:t>
            </a:r>
          </a:p>
          <a:p>
            <a:endParaRPr lang="de-DE" sz="4000" dirty="0"/>
          </a:p>
        </p:txBody>
      </p:sp>
    </p:spTree>
    <p:extLst>
      <p:ext uri="{BB962C8B-B14F-4D97-AF65-F5344CB8AC3E}">
        <p14:creationId xmlns:p14="http://schemas.microsoft.com/office/powerpoint/2010/main" val="2706031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551565"/>
            <a:ext cx="9144000" cy="730500"/>
          </a:xfrm>
        </p:spPr>
        <p:txBody>
          <a:bodyPr>
            <a:normAutofit/>
          </a:bodyPr>
          <a:lstStyle/>
          <a:p>
            <a:r>
              <a:rPr lang="de-DE" sz="4400" dirty="0"/>
              <a:t>d) An ihren Früchten (Mat. 7:15-16)</a:t>
            </a:r>
            <a:endParaRPr lang="de-DE" sz="4400" b="1" dirty="0"/>
          </a:p>
        </p:txBody>
      </p:sp>
      <p:sp>
        <p:nvSpPr>
          <p:cNvPr id="6" name="Untertitel 5"/>
          <p:cNvSpPr>
            <a:spLocks noGrp="1"/>
          </p:cNvSpPr>
          <p:nvPr>
            <p:ph type="subTitle" idx="1"/>
          </p:nvPr>
        </p:nvSpPr>
        <p:spPr>
          <a:xfrm>
            <a:off x="923544" y="2720931"/>
            <a:ext cx="10344912" cy="3492300"/>
          </a:xfrm>
        </p:spPr>
        <p:txBody>
          <a:bodyPr>
            <a:normAutofit/>
          </a:bodyPr>
          <a:lstStyle/>
          <a:p>
            <a:pPr algn="l"/>
            <a:r>
              <a:rPr lang="de-DE" sz="4000"/>
              <a:t>=&gt; Die tatsächlichen Ergebnisse ihres Lebens</a:t>
            </a:r>
          </a:p>
          <a:p>
            <a:endParaRPr lang="de-DE" sz="4000"/>
          </a:p>
        </p:txBody>
      </p:sp>
    </p:spTree>
    <p:extLst>
      <p:ext uri="{BB962C8B-B14F-4D97-AF65-F5344CB8AC3E}">
        <p14:creationId xmlns:p14="http://schemas.microsoft.com/office/powerpoint/2010/main" val="4156113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3882190" y="8767596"/>
            <a:ext cx="9144000" cy="1655762"/>
          </a:xfrm>
        </p:spPr>
        <p:txBody>
          <a:bodyPr/>
          <a:lstStyle/>
          <a:p>
            <a:endParaRPr lang="de-DE"/>
          </a:p>
        </p:txBody>
      </p:sp>
      <p:pic>
        <p:nvPicPr>
          <p:cNvPr id="1026" name="Picture 2" descr="Verkehrszeichen: Gefahrenstel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5849" y="1090570"/>
            <a:ext cx="6858000" cy="5143501"/>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ctrTitle"/>
          </p:nvPr>
        </p:nvSpPr>
        <p:spPr>
          <a:xfrm>
            <a:off x="1251284" y="592973"/>
            <a:ext cx="9144000" cy="995195"/>
          </a:xfrm>
        </p:spPr>
        <p:txBody>
          <a:bodyPr/>
          <a:lstStyle/>
          <a:p>
            <a:r>
              <a:rPr lang="de-DE" b="1"/>
              <a:t>Falsche Zeugen – Achtung!</a:t>
            </a:r>
          </a:p>
        </p:txBody>
      </p:sp>
    </p:spTree>
    <p:extLst>
      <p:ext uri="{BB962C8B-B14F-4D97-AF65-F5344CB8AC3E}">
        <p14:creationId xmlns:p14="http://schemas.microsoft.com/office/powerpoint/2010/main" val="31360507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551565"/>
            <a:ext cx="9144000" cy="730500"/>
          </a:xfrm>
        </p:spPr>
        <p:txBody>
          <a:bodyPr>
            <a:normAutofit/>
          </a:bodyPr>
          <a:lstStyle/>
          <a:p>
            <a:r>
              <a:rPr lang="de-DE" sz="4400" dirty="0"/>
              <a:t>d) An ihren Früchten (Mat. 7:15-16)</a:t>
            </a:r>
            <a:endParaRPr lang="de-DE" sz="4400" b="1" dirty="0"/>
          </a:p>
        </p:txBody>
      </p:sp>
      <p:sp>
        <p:nvSpPr>
          <p:cNvPr id="6" name="Untertitel 5"/>
          <p:cNvSpPr>
            <a:spLocks noGrp="1"/>
          </p:cNvSpPr>
          <p:nvPr>
            <p:ph type="subTitle" idx="1"/>
          </p:nvPr>
        </p:nvSpPr>
        <p:spPr>
          <a:xfrm>
            <a:off x="923544" y="2720931"/>
            <a:ext cx="10344912" cy="3492300"/>
          </a:xfrm>
        </p:spPr>
        <p:txBody>
          <a:bodyPr>
            <a:normAutofit/>
          </a:bodyPr>
          <a:lstStyle/>
          <a:p>
            <a:pPr marL="571500" indent="-571500" algn="l">
              <a:buFont typeface="Symbol" panose="05050102010706020507" pitchFamily="18" charset="2"/>
              <a:buChar char="Þ"/>
            </a:pPr>
            <a:r>
              <a:rPr lang="de-DE" sz="4000"/>
              <a:t>Die tatsächlichen Ergebnisse ihres Lebens</a:t>
            </a:r>
          </a:p>
          <a:p>
            <a:pPr marL="1028700" lvl="1" indent="-571500" algn="l">
              <a:buFont typeface="Symbol" panose="05050102010706020507" pitchFamily="18" charset="2"/>
              <a:buChar char="Þ"/>
            </a:pPr>
            <a:r>
              <a:rPr lang="de-DE" sz="3600"/>
              <a:t>Der Charakter und die Auswirkungen</a:t>
            </a:r>
          </a:p>
          <a:p>
            <a:pPr marL="1028700" lvl="1" indent="-571500" algn="l">
              <a:buFont typeface="Symbol" panose="05050102010706020507" pitchFamily="18" charset="2"/>
              <a:buChar char="Þ"/>
            </a:pPr>
            <a:endParaRPr lang="de-DE" sz="3600"/>
          </a:p>
          <a:p>
            <a:endParaRPr lang="de-DE" sz="4000"/>
          </a:p>
        </p:txBody>
      </p:sp>
    </p:spTree>
    <p:extLst>
      <p:ext uri="{BB962C8B-B14F-4D97-AF65-F5344CB8AC3E}">
        <p14:creationId xmlns:p14="http://schemas.microsoft.com/office/powerpoint/2010/main" val="34858093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551565"/>
            <a:ext cx="9144000" cy="730500"/>
          </a:xfrm>
        </p:spPr>
        <p:txBody>
          <a:bodyPr>
            <a:normAutofit/>
          </a:bodyPr>
          <a:lstStyle/>
          <a:p>
            <a:r>
              <a:rPr lang="de-DE" sz="4400" dirty="0"/>
              <a:t>d) An ihren Früchten (Mat. 7:15-16)</a:t>
            </a:r>
            <a:endParaRPr lang="de-DE" sz="4400" b="1" dirty="0"/>
          </a:p>
        </p:txBody>
      </p:sp>
      <p:sp>
        <p:nvSpPr>
          <p:cNvPr id="6" name="Untertitel 5"/>
          <p:cNvSpPr>
            <a:spLocks noGrp="1"/>
          </p:cNvSpPr>
          <p:nvPr>
            <p:ph type="subTitle" idx="1"/>
          </p:nvPr>
        </p:nvSpPr>
        <p:spPr>
          <a:xfrm>
            <a:off x="923544" y="2720931"/>
            <a:ext cx="10344912" cy="3492300"/>
          </a:xfrm>
        </p:spPr>
        <p:txBody>
          <a:bodyPr>
            <a:normAutofit/>
          </a:bodyPr>
          <a:lstStyle/>
          <a:p>
            <a:pPr marL="571500" indent="-571500" algn="l">
              <a:buFont typeface="Symbol" panose="05050102010706020507" pitchFamily="18" charset="2"/>
              <a:buChar char="Þ"/>
            </a:pPr>
            <a:r>
              <a:rPr lang="de-DE" sz="4000"/>
              <a:t>Die tatsächlichen Ergebnisse ihres Lebens</a:t>
            </a:r>
          </a:p>
          <a:p>
            <a:pPr marL="1028700" lvl="1" indent="-571500" algn="l">
              <a:buFont typeface="Symbol" panose="05050102010706020507" pitchFamily="18" charset="2"/>
              <a:buChar char="Þ"/>
            </a:pPr>
            <a:r>
              <a:rPr lang="de-DE" sz="3600"/>
              <a:t>Der Charakter und die Auswirkungen</a:t>
            </a:r>
          </a:p>
          <a:p>
            <a:pPr marL="1028700" lvl="1" indent="-571500" algn="l">
              <a:buFont typeface="Symbol" panose="05050102010706020507" pitchFamily="18" charset="2"/>
              <a:buChar char="Þ"/>
            </a:pPr>
            <a:r>
              <a:rPr lang="de-DE" sz="3600"/>
              <a:t>Die Botschaft, die Lehre</a:t>
            </a:r>
          </a:p>
          <a:p>
            <a:pPr marL="1028700" lvl="1" indent="-571500" algn="l">
              <a:buFont typeface="Symbol" panose="05050102010706020507" pitchFamily="18" charset="2"/>
              <a:buChar char="Þ"/>
            </a:pPr>
            <a:endParaRPr lang="de-DE" sz="3600"/>
          </a:p>
          <a:p>
            <a:endParaRPr lang="de-DE" sz="4000"/>
          </a:p>
        </p:txBody>
      </p:sp>
    </p:spTree>
    <p:extLst>
      <p:ext uri="{BB962C8B-B14F-4D97-AF65-F5344CB8AC3E}">
        <p14:creationId xmlns:p14="http://schemas.microsoft.com/office/powerpoint/2010/main" val="39819271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34461" y="633047"/>
            <a:ext cx="11723077" cy="1664676"/>
          </a:xfrm>
        </p:spPr>
        <p:txBody>
          <a:bodyPr>
            <a:normAutofit/>
          </a:bodyPr>
          <a:lstStyle/>
          <a:p>
            <a:r>
              <a:rPr lang="de-DE" sz="4400" b="1" dirty="0"/>
              <a:t>3. Mein eigenes Zeugnis</a:t>
            </a:r>
          </a:p>
        </p:txBody>
      </p:sp>
      <p:sp>
        <p:nvSpPr>
          <p:cNvPr id="6" name="Untertitel 5"/>
          <p:cNvSpPr>
            <a:spLocks noGrp="1"/>
          </p:cNvSpPr>
          <p:nvPr>
            <p:ph type="subTitle" idx="1"/>
          </p:nvPr>
        </p:nvSpPr>
        <p:spPr>
          <a:xfrm>
            <a:off x="923544" y="2978839"/>
            <a:ext cx="10344912" cy="3457130"/>
          </a:xfrm>
        </p:spPr>
        <p:txBody>
          <a:bodyPr numCol="1">
            <a:normAutofit/>
          </a:bodyPr>
          <a:lstStyle/>
          <a:p>
            <a:pPr marL="571500" indent="-571500" algn="l">
              <a:buFontTx/>
              <a:buChar char="-"/>
            </a:pPr>
            <a:r>
              <a:rPr lang="de-DE" sz="4000" dirty="0"/>
              <a:t>Halbherziges Zeugnis?</a:t>
            </a:r>
          </a:p>
          <a:p>
            <a:pPr marL="571500" indent="-571500" algn="l">
              <a:buFontTx/>
              <a:buChar char="-"/>
            </a:pPr>
            <a:r>
              <a:rPr lang="de-DE" sz="4000" dirty="0"/>
              <a:t>Ehrsüchtiges Zeugnis?</a:t>
            </a:r>
          </a:p>
          <a:p>
            <a:pPr marL="571500" indent="-571500" algn="l">
              <a:buFontTx/>
              <a:buChar char="-"/>
            </a:pPr>
            <a:r>
              <a:rPr lang="de-DE" sz="4000" dirty="0"/>
              <a:t>Welche Frucht?</a:t>
            </a:r>
          </a:p>
          <a:p>
            <a:pPr marL="571500" indent="-571500" algn="l">
              <a:buFontTx/>
              <a:buChar char="-"/>
            </a:pPr>
            <a:r>
              <a:rPr lang="de-DE" sz="4000" dirty="0"/>
              <a:t>Meine Einstellung gibt Zeugnis von…?</a:t>
            </a:r>
          </a:p>
        </p:txBody>
      </p:sp>
    </p:spTree>
    <p:extLst>
      <p:ext uri="{BB962C8B-B14F-4D97-AF65-F5344CB8AC3E}">
        <p14:creationId xmlns:p14="http://schemas.microsoft.com/office/powerpoint/2010/main" val="31108420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62412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551565"/>
            <a:ext cx="9144000" cy="730500"/>
          </a:xfrm>
        </p:spPr>
        <p:txBody>
          <a:bodyPr>
            <a:normAutofit/>
          </a:bodyPr>
          <a:lstStyle/>
          <a:p>
            <a:r>
              <a:rPr lang="de-DE" sz="4400" b="1"/>
              <a:t>Fazit</a:t>
            </a:r>
          </a:p>
        </p:txBody>
      </p:sp>
      <p:sp>
        <p:nvSpPr>
          <p:cNvPr id="6" name="Untertitel 5"/>
          <p:cNvSpPr>
            <a:spLocks noGrp="1"/>
          </p:cNvSpPr>
          <p:nvPr>
            <p:ph type="subTitle" idx="1"/>
          </p:nvPr>
        </p:nvSpPr>
        <p:spPr>
          <a:xfrm>
            <a:off x="546178" y="2955393"/>
            <a:ext cx="11099644" cy="3457130"/>
          </a:xfrm>
        </p:spPr>
        <p:txBody>
          <a:bodyPr numCol="1">
            <a:normAutofit/>
          </a:bodyPr>
          <a:lstStyle/>
          <a:p>
            <a:pPr marL="1200150" lvl="1" indent="-742950" algn="l">
              <a:buFont typeface="+mj-lt"/>
              <a:buAutoNum type="arabicPeriod"/>
            </a:pPr>
            <a:r>
              <a:rPr lang="de-DE" sz="4400" dirty="0"/>
              <a:t>Es gibt falsche Zeugen, Lehrer, Propheten!</a:t>
            </a:r>
          </a:p>
          <a:p>
            <a:pPr marL="1200150" lvl="1" indent="-742950" algn="l">
              <a:buFont typeface="+mj-lt"/>
              <a:buAutoNum type="arabicPeriod"/>
            </a:pPr>
            <a:r>
              <a:rPr lang="de-DE" sz="4400" dirty="0"/>
              <a:t>Gottes Wort hilft beim Erkennen</a:t>
            </a:r>
          </a:p>
          <a:p>
            <a:pPr marL="1200150" lvl="1" indent="-742950" algn="l">
              <a:buFont typeface="+mj-lt"/>
              <a:buAutoNum type="arabicPeriod"/>
            </a:pPr>
            <a:r>
              <a:rPr lang="de-DE" sz="4400" dirty="0"/>
              <a:t>Mein Zeugnis anschauen</a:t>
            </a:r>
          </a:p>
        </p:txBody>
      </p:sp>
    </p:spTree>
    <p:extLst>
      <p:ext uri="{BB962C8B-B14F-4D97-AF65-F5344CB8AC3E}">
        <p14:creationId xmlns:p14="http://schemas.microsoft.com/office/powerpoint/2010/main" val="37345743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577517" y="2075543"/>
            <a:ext cx="11237494" cy="4253068"/>
          </a:xfrm>
        </p:spPr>
        <p:txBody>
          <a:bodyPr>
            <a:normAutofit/>
          </a:bodyPr>
          <a:lstStyle/>
          <a:p>
            <a:pPr algn="l"/>
            <a:r>
              <a:rPr lang="de-DE" sz="4800" dirty="0"/>
              <a:t>Eph. 4:15 Lasst uns aber die Wahrheit reden in Liebe und in allem hinwachsen zu ihm, der das Haupt ist, Christus.</a:t>
            </a:r>
          </a:p>
          <a:p>
            <a:pPr algn="l"/>
            <a:endParaRPr lang="de-DE" sz="4800" dirty="0"/>
          </a:p>
        </p:txBody>
      </p:sp>
    </p:spTree>
    <p:extLst>
      <p:ext uri="{BB962C8B-B14F-4D97-AF65-F5344CB8AC3E}">
        <p14:creationId xmlns:p14="http://schemas.microsoft.com/office/powerpoint/2010/main" val="2560980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544847"/>
            <a:ext cx="9144000" cy="674353"/>
          </a:xfrm>
        </p:spPr>
        <p:txBody>
          <a:bodyPr>
            <a:normAutofit/>
          </a:bodyPr>
          <a:lstStyle/>
          <a:p>
            <a:endParaRPr lang="de-DE" sz="4000"/>
          </a:p>
        </p:txBody>
      </p:sp>
      <p:sp>
        <p:nvSpPr>
          <p:cNvPr id="3" name="Untertitel 2"/>
          <p:cNvSpPr>
            <a:spLocks noGrp="1"/>
          </p:cNvSpPr>
          <p:nvPr>
            <p:ph type="subTitle" idx="1"/>
          </p:nvPr>
        </p:nvSpPr>
        <p:spPr>
          <a:xfrm>
            <a:off x="464457" y="1490824"/>
            <a:ext cx="11263085" cy="5003282"/>
          </a:xfrm>
        </p:spPr>
        <p:txBody>
          <a:bodyPr>
            <a:normAutofit/>
          </a:bodyPr>
          <a:lstStyle/>
          <a:p>
            <a:pPr marL="971550" lvl="1" indent="-514350" algn="l">
              <a:buFont typeface="+mj-lt"/>
              <a:buAutoNum type="arabicPeriod"/>
            </a:pPr>
            <a:r>
              <a:rPr lang="de-DE" sz="4400" dirty="0"/>
              <a:t>Falsche Zeugen – biblische Berichte</a:t>
            </a:r>
          </a:p>
          <a:p>
            <a:pPr marL="971550" lvl="1" indent="-514350" algn="l">
              <a:buFont typeface="+mj-lt"/>
              <a:buAutoNum type="arabicPeriod"/>
            </a:pPr>
            <a:r>
              <a:rPr lang="de-DE" sz="4400" dirty="0"/>
              <a:t>Falsche Zeugen – wie erkenne ich sie?</a:t>
            </a:r>
          </a:p>
          <a:p>
            <a:pPr marL="971550" lvl="1" indent="-514350" algn="l">
              <a:buFont typeface="+mj-lt"/>
              <a:buAutoNum type="arabicPeriod"/>
            </a:pPr>
            <a:r>
              <a:rPr lang="de-DE" sz="4400" dirty="0"/>
              <a:t>Mein eigenes Zeugnis</a:t>
            </a:r>
          </a:p>
          <a:p>
            <a:pPr marL="342900" indent="-342900" algn="l">
              <a:buFont typeface="Arial" panose="020B0604020202020204" pitchFamily="34" charset="0"/>
              <a:buChar char="•"/>
            </a:pPr>
            <a:endParaRPr lang="de-DE" sz="4800" dirty="0"/>
          </a:p>
        </p:txBody>
      </p:sp>
    </p:spTree>
    <p:extLst>
      <p:ext uri="{BB962C8B-B14F-4D97-AF65-F5344CB8AC3E}">
        <p14:creationId xmlns:p14="http://schemas.microsoft.com/office/powerpoint/2010/main" val="2430309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551565"/>
            <a:ext cx="9144000" cy="730500"/>
          </a:xfrm>
        </p:spPr>
        <p:txBody>
          <a:bodyPr>
            <a:normAutofit/>
          </a:bodyPr>
          <a:lstStyle/>
          <a:p>
            <a:r>
              <a:rPr lang="de-DE" sz="4400" b="1"/>
              <a:t>1. Falsche Zeugen – biblische Berichte!</a:t>
            </a:r>
          </a:p>
        </p:txBody>
      </p:sp>
      <p:sp>
        <p:nvSpPr>
          <p:cNvPr id="6" name="Untertitel 5"/>
          <p:cNvSpPr>
            <a:spLocks noGrp="1"/>
          </p:cNvSpPr>
          <p:nvPr>
            <p:ph type="subTitle" idx="1"/>
          </p:nvPr>
        </p:nvSpPr>
        <p:spPr>
          <a:xfrm>
            <a:off x="398586" y="3578592"/>
            <a:ext cx="10832122" cy="1655762"/>
          </a:xfrm>
        </p:spPr>
        <p:txBody>
          <a:bodyPr>
            <a:normAutofit/>
          </a:bodyPr>
          <a:lstStyle/>
          <a:p>
            <a:pPr marL="742950" indent="-742950">
              <a:buAutoNum type="alphaLcParenR"/>
            </a:pPr>
            <a:r>
              <a:rPr lang="de-DE" sz="4000"/>
              <a:t>1. Könige 13</a:t>
            </a:r>
          </a:p>
          <a:p>
            <a:r>
              <a:rPr lang="de-DE" sz="4000"/>
              <a:t>Der Mann Gottes aus Juda und der falsche Prophet</a:t>
            </a:r>
          </a:p>
        </p:txBody>
      </p:sp>
    </p:spTree>
    <p:extLst>
      <p:ext uri="{BB962C8B-B14F-4D97-AF65-F5344CB8AC3E}">
        <p14:creationId xmlns:p14="http://schemas.microsoft.com/office/powerpoint/2010/main" val="1561947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tertitel 2"/>
          <p:cNvSpPr>
            <a:spLocks noGrp="1"/>
          </p:cNvSpPr>
          <p:nvPr>
            <p:ph type="subTitle" idx="1"/>
          </p:nvPr>
        </p:nvSpPr>
        <p:spPr>
          <a:xfrm>
            <a:off x="437982" y="1794883"/>
            <a:ext cx="11275441" cy="5889938"/>
          </a:xfrm>
        </p:spPr>
        <p:txBody>
          <a:bodyPr>
            <a:noAutofit/>
          </a:bodyPr>
          <a:lstStyle/>
          <a:p>
            <a:r>
              <a:rPr lang="de-DE" sz="2800" b="1" dirty="0"/>
              <a:t>Der (falsche) Prophet trifft den Mann Gottes: </a:t>
            </a:r>
          </a:p>
          <a:p>
            <a:r>
              <a:rPr lang="de-DE" sz="4000" b="1" dirty="0"/>
              <a:t>1. Kön. 13:14b-18</a:t>
            </a:r>
          </a:p>
        </p:txBody>
      </p:sp>
    </p:spTree>
    <p:extLst>
      <p:ext uri="{BB962C8B-B14F-4D97-AF65-F5344CB8AC3E}">
        <p14:creationId xmlns:p14="http://schemas.microsoft.com/office/powerpoint/2010/main" val="1351163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75874" y="975418"/>
            <a:ext cx="9144000" cy="462597"/>
          </a:xfrm>
        </p:spPr>
        <p:txBody>
          <a:bodyPr>
            <a:noAutofit/>
          </a:bodyPr>
          <a:lstStyle/>
          <a:p>
            <a:r>
              <a:rPr lang="de-DE" sz="4000" b="1" dirty="0"/>
              <a:t>Prinzipien</a:t>
            </a:r>
          </a:p>
        </p:txBody>
      </p:sp>
      <p:sp>
        <p:nvSpPr>
          <p:cNvPr id="3" name="Untertitel 2"/>
          <p:cNvSpPr>
            <a:spLocks noGrp="1"/>
          </p:cNvSpPr>
          <p:nvPr>
            <p:ph type="subTitle" idx="1"/>
          </p:nvPr>
        </p:nvSpPr>
        <p:spPr>
          <a:xfrm>
            <a:off x="610298" y="2076128"/>
            <a:ext cx="10429460" cy="4099560"/>
          </a:xfrm>
        </p:spPr>
        <p:txBody>
          <a:bodyPr>
            <a:normAutofit/>
          </a:bodyPr>
          <a:lstStyle/>
          <a:p>
            <a:pPr marL="342900" indent="-342900" algn="l">
              <a:buFont typeface="Arial" panose="020B0604020202020204" pitchFamily="34" charset="0"/>
              <a:buChar char="•"/>
            </a:pPr>
            <a:r>
              <a:rPr lang="de-DE" sz="3200">
                <a:solidFill>
                  <a:srgbClr val="7030A0"/>
                </a:solidFill>
              </a:rPr>
              <a:t>Prüft! Nicht jeder, der fromm redet, spricht die Wahrheit!</a:t>
            </a:r>
          </a:p>
          <a:p>
            <a:pPr marL="342900" indent="-342900" algn="l">
              <a:buFont typeface="Arial" panose="020B0604020202020204" pitchFamily="34" charset="0"/>
              <a:buChar char="•"/>
            </a:pPr>
            <a:r>
              <a:rPr lang="de-DE" sz="3200">
                <a:solidFill>
                  <a:srgbClr val="7030A0"/>
                </a:solidFill>
              </a:rPr>
              <a:t>Die Versuchung kann aus verschiedenen Richtungen kommen!</a:t>
            </a:r>
            <a:endParaRPr lang="de-DE" sz="3200"/>
          </a:p>
          <a:p>
            <a:pPr marL="342900" indent="-342900" algn="l">
              <a:buFont typeface="Arial" panose="020B0604020202020204" pitchFamily="34" charset="0"/>
              <a:buChar char="•"/>
            </a:pPr>
            <a:r>
              <a:rPr lang="de-DE" sz="3200">
                <a:solidFill>
                  <a:srgbClr val="7030A0"/>
                </a:solidFill>
              </a:rPr>
              <a:t>Ungehorsam gegen den Befehl des HERRN hat Folgen.</a:t>
            </a:r>
          </a:p>
          <a:p>
            <a:pPr marL="342900" indent="-342900" algn="l">
              <a:buFont typeface="Arial" panose="020B0604020202020204" pitchFamily="34" charset="0"/>
              <a:buChar char="•"/>
            </a:pPr>
            <a:endParaRPr lang="de-DE" sz="3200"/>
          </a:p>
        </p:txBody>
      </p:sp>
    </p:spTree>
    <p:extLst>
      <p:ext uri="{BB962C8B-B14F-4D97-AF65-F5344CB8AC3E}">
        <p14:creationId xmlns:p14="http://schemas.microsoft.com/office/powerpoint/2010/main" val="3443438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551565"/>
            <a:ext cx="9144000" cy="730500"/>
          </a:xfrm>
        </p:spPr>
        <p:txBody>
          <a:bodyPr>
            <a:normAutofit/>
          </a:bodyPr>
          <a:lstStyle/>
          <a:p>
            <a:r>
              <a:rPr lang="de-DE" sz="4400" b="1"/>
              <a:t>1. Falsche Zeugen – biblische Berichte!</a:t>
            </a:r>
          </a:p>
        </p:txBody>
      </p:sp>
      <p:sp>
        <p:nvSpPr>
          <p:cNvPr id="6" name="Untertitel 5"/>
          <p:cNvSpPr>
            <a:spLocks noGrp="1"/>
          </p:cNvSpPr>
          <p:nvPr>
            <p:ph type="subTitle" idx="1"/>
          </p:nvPr>
        </p:nvSpPr>
        <p:spPr/>
        <p:txBody>
          <a:bodyPr>
            <a:normAutofit/>
          </a:bodyPr>
          <a:lstStyle/>
          <a:p>
            <a:r>
              <a:rPr lang="de-DE" sz="4000"/>
              <a:t>b) Apg. 4:32 – 5:11</a:t>
            </a:r>
          </a:p>
          <a:p>
            <a:r>
              <a:rPr lang="de-DE" sz="4000"/>
              <a:t>Hananias und Saphira</a:t>
            </a:r>
          </a:p>
        </p:txBody>
      </p:sp>
    </p:spTree>
    <p:extLst>
      <p:ext uri="{BB962C8B-B14F-4D97-AF65-F5344CB8AC3E}">
        <p14:creationId xmlns:p14="http://schemas.microsoft.com/office/powerpoint/2010/main" val="3055114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75874" y="975418"/>
            <a:ext cx="9144000" cy="462597"/>
          </a:xfrm>
        </p:spPr>
        <p:txBody>
          <a:bodyPr>
            <a:noAutofit/>
          </a:bodyPr>
          <a:lstStyle/>
          <a:p>
            <a:r>
              <a:rPr lang="de-DE" sz="4000" b="1" dirty="0"/>
              <a:t>Prinzipien</a:t>
            </a:r>
          </a:p>
        </p:txBody>
      </p:sp>
      <p:sp>
        <p:nvSpPr>
          <p:cNvPr id="3" name="Untertitel 2"/>
          <p:cNvSpPr>
            <a:spLocks noGrp="1"/>
          </p:cNvSpPr>
          <p:nvPr>
            <p:ph type="subTitle" idx="1"/>
          </p:nvPr>
        </p:nvSpPr>
        <p:spPr>
          <a:xfrm>
            <a:off x="610298" y="1735160"/>
            <a:ext cx="10429460" cy="4946993"/>
          </a:xfrm>
        </p:spPr>
        <p:txBody>
          <a:bodyPr>
            <a:normAutofit/>
          </a:bodyPr>
          <a:lstStyle/>
          <a:p>
            <a:pPr marL="342900" indent="-342900" algn="l">
              <a:buFont typeface="Arial" panose="020B0604020202020204" pitchFamily="34" charset="0"/>
              <a:buChar char="•"/>
            </a:pPr>
            <a:r>
              <a:rPr lang="de-DE" sz="3200">
                <a:solidFill>
                  <a:schemeClr val="accent2">
                    <a:lumMod val="60000"/>
                    <a:lumOff val="40000"/>
                  </a:schemeClr>
                </a:solidFill>
              </a:rPr>
              <a:t>Prüft! Nicht jeder, der fromm redet, spricht die Wahrheit!</a:t>
            </a:r>
          </a:p>
          <a:p>
            <a:pPr marL="342900" indent="-342900" algn="l">
              <a:buFont typeface="Arial" panose="020B0604020202020204" pitchFamily="34" charset="0"/>
              <a:buChar char="•"/>
            </a:pPr>
            <a:r>
              <a:rPr lang="de-DE" sz="3200">
                <a:solidFill>
                  <a:schemeClr val="accent2">
                    <a:lumMod val="60000"/>
                    <a:lumOff val="40000"/>
                  </a:schemeClr>
                </a:solidFill>
              </a:rPr>
              <a:t>Die Versuchung kann aus verschiedenen Richtungen kommen!</a:t>
            </a:r>
          </a:p>
          <a:p>
            <a:pPr marL="342900" indent="-342900" algn="l">
              <a:buFont typeface="Arial" panose="020B0604020202020204" pitchFamily="34" charset="0"/>
              <a:buChar char="•"/>
            </a:pPr>
            <a:r>
              <a:rPr lang="de-DE" sz="3200">
                <a:solidFill>
                  <a:schemeClr val="accent2">
                    <a:lumMod val="60000"/>
                    <a:lumOff val="40000"/>
                  </a:schemeClr>
                </a:solidFill>
              </a:rPr>
              <a:t>Ungehorsam gegen den Befehl des HERRN hat Folgen.</a:t>
            </a:r>
          </a:p>
          <a:p>
            <a:pPr algn="l">
              <a:spcBef>
                <a:spcPts val="1800"/>
              </a:spcBef>
            </a:pPr>
            <a:r>
              <a:rPr lang="de-DE" sz="3200" b="1">
                <a:solidFill>
                  <a:srgbClr val="7030A0"/>
                </a:solidFill>
              </a:rPr>
              <a:t>    Hananias &amp; Saphira</a:t>
            </a:r>
          </a:p>
          <a:p>
            <a:pPr marL="342900" indent="-342900" algn="l">
              <a:spcBef>
                <a:spcPts val="0"/>
              </a:spcBef>
              <a:buFont typeface="Arial" panose="020B0604020202020204" pitchFamily="34" charset="0"/>
              <a:buChar char="•"/>
            </a:pPr>
            <a:r>
              <a:rPr lang="de-DE" sz="3200">
                <a:solidFill>
                  <a:srgbClr val="7030A0"/>
                </a:solidFill>
              </a:rPr>
              <a:t>Das Problem benennen</a:t>
            </a:r>
          </a:p>
          <a:p>
            <a:pPr marL="342900" indent="-342900" algn="l">
              <a:buFont typeface="Arial" panose="020B0604020202020204" pitchFamily="34" charset="0"/>
              <a:buChar char="•"/>
            </a:pPr>
            <a:r>
              <a:rPr lang="de-DE" sz="3200">
                <a:solidFill>
                  <a:srgbClr val="7030A0"/>
                </a:solidFill>
              </a:rPr>
              <a:t>Einmal in der Sünde verstrickt führt zu weiteren Sünden.</a:t>
            </a:r>
          </a:p>
          <a:p>
            <a:pPr marL="342900" indent="-342900" algn="l">
              <a:buFont typeface="Arial" panose="020B0604020202020204" pitchFamily="34" charset="0"/>
              <a:buChar char="•"/>
            </a:pPr>
            <a:r>
              <a:rPr lang="de-DE" sz="3200">
                <a:solidFill>
                  <a:srgbClr val="7030A0"/>
                </a:solidFill>
              </a:rPr>
              <a:t>Wer sich weigert umzukehren, muss die Folgen tragen!</a:t>
            </a:r>
          </a:p>
          <a:p>
            <a:pPr marL="342900" indent="-342900" algn="l">
              <a:buFont typeface="Arial" panose="020B0604020202020204" pitchFamily="34" charset="0"/>
              <a:buChar char="•"/>
            </a:pPr>
            <a:endParaRPr lang="de-DE" sz="3200">
              <a:solidFill>
                <a:srgbClr val="7030A0"/>
              </a:solidFill>
            </a:endParaRPr>
          </a:p>
          <a:p>
            <a:pPr marL="342900" indent="-342900" algn="l">
              <a:buFont typeface="Arial" panose="020B0604020202020204" pitchFamily="34" charset="0"/>
              <a:buChar char="•"/>
            </a:pPr>
            <a:endParaRPr lang="de-DE" sz="3200"/>
          </a:p>
        </p:txBody>
      </p:sp>
    </p:spTree>
    <p:extLst>
      <p:ext uri="{BB962C8B-B14F-4D97-AF65-F5344CB8AC3E}">
        <p14:creationId xmlns:p14="http://schemas.microsoft.com/office/powerpoint/2010/main" val="1760749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75874" y="975418"/>
            <a:ext cx="9144000" cy="462597"/>
          </a:xfrm>
        </p:spPr>
        <p:txBody>
          <a:bodyPr>
            <a:noAutofit/>
          </a:bodyPr>
          <a:lstStyle/>
          <a:p>
            <a:r>
              <a:rPr lang="de-DE" sz="4000" b="1" dirty="0"/>
              <a:t>Prinzipien zum Thema „Falsche Zeugen“</a:t>
            </a:r>
          </a:p>
        </p:txBody>
      </p:sp>
      <p:sp>
        <p:nvSpPr>
          <p:cNvPr id="3" name="Untertitel 2"/>
          <p:cNvSpPr>
            <a:spLocks noGrp="1"/>
          </p:cNvSpPr>
          <p:nvPr>
            <p:ph type="subTitle" idx="1"/>
          </p:nvPr>
        </p:nvSpPr>
        <p:spPr>
          <a:xfrm>
            <a:off x="610298" y="1735160"/>
            <a:ext cx="10429460" cy="4946993"/>
          </a:xfrm>
        </p:spPr>
        <p:txBody>
          <a:bodyPr>
            <a:normAutofit/>
          </a:bodyPr>
          <a:lstStyle/>
          <a:p>
            <a:pPr marL="342900" indent="-342900" algn="l">
              <a:buFont typeface="Arial" panose="020B0604020202020204" pitchFamily="34" charset="0"/>
              <a:buChar char="•"/>
            </a:pPr>
            <a:r>
              <a:rPr lang="de-DE" sz="3200" dirty="0">
                <a:solidFill>
                  <a:srgbClr val="0070C0"/>
                </a:solidFill>
              </a:rPr>
              <a:t>Prüft! Nicht jeder, der fromm redet, spricht die Wahrheit!</a:t>
            </a:r>
          </a:p>
          <a:p>
            <a:pPr marL="342900" indent="-342900" algn="l">
              <a:buFont typeface="Arial" panose="020B0604020202020204" pitchFamily="34" charset="0"/>
              <a:buChar char="•"/>
            </a:pPr>
            <a:r>
              <a:rPr lang="de-DE" sz="3200" dirty="0">
                <a:solidFill>
                  <a:schemeClr val="bg1">
                    <a:lumMod val="95000"/>
                  </a:schemeClr>
                </a:solidFill>
              </a:rPr>
              <a:t>Die Versuchung kann aus verschiedenen Richtungen kommen!</a:t>
            </a:r>
          </a:p>
          <a:p>
            <a:pPr marL="342900" indent="-342900" algn="l">
              <a:buFont typeface="Arial" panose="020B0604020202020204" pitchFamily="34" charset="0"/>
              <a:buChar char="•"/>
            </a:pPr>
            <a:r>
              <a:rPr lang="de-DE" sz="3200" dirty="0">
                <a:solidFill>
                  <a:schemeClr val="bg1">
                    <a:lumMod val="95000"/>
                  </a:schemeClr>
                </a:solidFill>
              </a:rPr>
              <a:t>Ungehorsam gegen den Befehl des HERRN hat Folgen.</a:t>
            </a:r>
          </a:p>
          <a:p>
            <a:pPr algn="l">
              <a:spcBef>
                <a:spcPts val="1800"/>
              </a:spcBef>
            </a:pPr>
            <a:r>
              <a:rPr lang="de-DE" sz="3200" b="1" dirty="0">
                <a:solidFill>
                  <a:schemeClr val="bg1">
                    <a:lumMod val="95000"/>
                  </a:schemeClr>
                </a:solidFill>
              </a:rPr>
              <a:t>    </a:t>
            </a:r>
            <a:r>
              <a:rPr lang="de-DE" sz="3200" b="1" dirty="0" err="1">
                <a:solidFill>
                  <a:schemeClr val="bg1">
                    <a:lumMod val="95000"/>
                  </a:schemeClr>
                </a:solidFill>
              </a:rPr>
              <a:t>Hananias</a:t>
            </a:r>
            <a:r>
              <a:rPr lang="de-DE" sz="3200" b="1" dirty="0">
                <a:solidFill>
                  <a:schemeClr val="bg1">
                    <a:lumMod val="95000"/>
                  </a:schemeClr>
                </a:solidFill>
              </a:rPr>
              <a:t> &amp; Saphira</a:t>
            </a:r>
          </a:p>
          <a:p>
            <a:pPr marL="342900" indent="-342900" algn="l">
              <a:spcBef>
                <a:spcPts val="0"/>
              </a:spcBef>
              <a:buFont typeface="Arial" panose="020B0604020202020204" pitchFamily="34" charset="0"/>
              <a:buChar char="•"/>
            </a:pPr>
            <a:r>
              <a:rPr lang="de-DE" sz="3200" dirty="0">
                <a:solidFill>
                  <a:srgbClr val="0070C0"/>
                </a:solidFill>
              </a:rPr>
              <a:t>Das Problem benennen</a:t>
            </a:r>
          </a:p>
          <a:p>
            <a:pPr marL="342900" indent="-342900" algn="l">
              <a:buFont typeface="Arial" panose="020B0604020202020204" pitchFamily="34" charset="0"/>
              <a:buChar char="•"/>
            </a:pPr>
            <a:r>
              <a:rPr lang="de-DE" sz="3200" dirty="0">
                <a:solidFill>
                  <a:schemeClr val="bg1">
                    <a:lumMod val="95000"/>
                  </a:schemeClr>
                </a:solidFill>
              </a:rPr>
              <a:t>Einmal in der Sünde verstrickt führt zu weiteren Sünden.</a:t>
            </a:r>
          </a:p>
          <a:p>
            <a:pPr marL="342900" indent="-342900" algn="l">
              <a:buFont typeface="Arial" panose="020B0604020202020204" pitchFamily="34" charset="0"/>
              <a:buChar char="•"/>
            </a:pPr>
            <a:r>
              <a:rPr lang="de-DE" sz="3200" dirty="0">
                <a:solidFill>
                  <a:schemeClr val="bg1">
                    <a:lumMod val="95000"/>
                  </a:schemeClr>
                </a:solidFill>
              </a:rPr>
              <a:t>Wer sich weigert umzukehren, muss die Folgen tragen!</a:t>
            </a:r>
          </a:p>
          <a:p>
            <a:pPr marL="342900" indent="-342900" algn="l">
              <a:buFont typeface="Arial" panose="020B0604020202020204" pitchFamily="34" charset="0"/>
              <a:buChar char="•"/>
            </a:pPr>
            <a:endParaRPr lang="de-DE" sz="3200" dirty="0">
              <a:solidFill>
                <a:srgbClr val="7030A0"/>
              </a:solidFill>
            </a:endParaRPr>
          </a:p>
          <a:p>
            <a:pPr marL="342900" indent="-342900" algn="l">
              <a:buFont typeface="Arial" panose="020B0604020202020204" pitchFamily="34" charset="0"/>
              <a:buChar char="•"/>
            </a:pPr>
            <a:endParaRPr lang="de-DE" sz="3200" dirty="0"/>
          </a:p>
        </p:txBody>
      </p:sp>
    </p:spTree>
    <p:extLst>
      <p:ext uri="{BB962C8B-B14F-4D97-AF65-F5344CB8AC3E}">
        <p14:creationId xmlns:p14="http://schemas.microsoft.com/office/powerpoint/2010/main" val="37307639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3039</Words>
  <Application>Microsoft Office PowerPoint</Application>
  <PresentationFormat>Breitbild</PresentationFormat>
  <Paragraphs>362</Paragraphs>
  <Slides>25</Slides>
  <Notes>25</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25</vt:i4>
      </vt:variant>
    </vt:vector>
  </HeadingPairs>
  <TitlesOfParts>
    <vt:vector size="31" baseType="lpstr">
      <vt:lpstr>Arial</vt:lpstr>
      <vt:lpstr>Calibri</vt:lpstr>
      <vt:lpstr>Calibri Light</vt:lpstr>
      <vt:lpstr>Symbol</vt:lpstr>
      <vt:lpstr>Verdana</vt:lpstr>
      <vt:lpstr>Office Theme</vt:lpstr>
      <vt:lpstr>Falsche Zeugen – Achtung!</vt:lpstr>
      <vt:lpstr>Falsche Zeugen – Achtung!</vt:lpstr>
      <vt:lpstr>PowerPoint-Präsentation</vt:lpstr>
      <vt:lpstr>1. Falsche Zeugen – biblische Berichte!</vt:lpstr>
      <vt:lpstr>PowerPoint-Präsentation</vt:lpstr>
      <vt:lpstr>Prinzipien</vt:lpstr>
      <vt:lpstr>1. Falsche Zeugen – biblische Berichte!</vt:lpstr>
      <vt:lpstr>Prinzipien</vt:lpstr>
      <vt:lpstr>Prinzipien zum Thema „Falsche Zeugen“</vt:lpstr>
      <vt:lpstr>Ist das Thema von Bedeutung für uns?</vt:lpstr>
      <vt:lpstr>Einige Warnungen im Neuen Testament</vt:lpstr>
      <vt:lpstr>PowerPoint-Präsentation</vt:lpstr>
      <vt:lpstr>2. Falsche Zeugen – wie erkenne ich sie?</vt:lpstr>
      <vt:lpstr>PowerPoint-Präsentation</vt:lpstr>
      <vt:lpstr>2. Falsche Zeugen – wie erkenne ich sie?</vt:lpstr>
      <vt:lpstr>PowerPoint-Präsentation</vt:lpstr>
      <vt:lpstr>2. Falsche Zeugen – wie erkenne ich sie?</vt:lpstr>
      <vt:lpstr>2. Falsche Zeugen – wie erkenne ich sie?</vt:lpstr>
      <vt:lpstr>d) An ihren Früchten (Mat. 7:15-16)</vt:lpstr>
      <vt:lpstr>d) An ihren Früchten (Mat. 7:15-16)</vt:lpstr>
      <vt:lpstr>d) An ihren Früchten (Mat. 7:15-16)</vt:lpstr>
      <vt:lpstr>3. Mein eigenes Zeugnis</vt:lpstr>
      <vt:lpstr>PowerPoint-Präsentation</vt:lpstr>
      <vt:lpstr>Fazit</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Rüdiger</dc:creator>
  <cp:lastModifiedBy>Rüdiger</cp:lastModifiedBy>
  <cp:revision>109</cp:revision>
  <cp:lastPrinted>2023-08-28T06:40:58Z</cp:lastPrinted>
  <dcterms:created xsi:type="dcterms:W3CDTF">2023-08-25T04:59:55Z</dcterms:created>
  <dcterms:modified xsi:type="dcterms:W3CDTF">2023-10-07T19:45:05Z</dcterms:modified>
</cp:coreProperties>
</file>