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0" r:id="rId2"/>
    <p:sldId id="259" r:id="rId3"/>
    <p:sldId id="273" r:id="rId4"/>
    <p:sldId id="326" r:id="rId5"/>
    <p:sldId id="327" r:id="rId6"/>
    <p:sldId id="328" r:id="rId7"/>
    <p:sldId id="281" r:id="rId8"/>
    <p:sldId id="257" r:id="rId9"/>
    <p:sldId id="261" r:id="rId10"/>
    <p:sldId id="329" r:id="rId11"/>
    <p:sldId id="262" r:id="rId12"/>
    <p:sldId id="263" r:id="rId13"/>
    <p:sldId id="260" r:id="rId14"/>
    <p:sldId id="264" r:id="rId15"/>
    <p:sldId id="265" r:id="rId16"/>
    <p:sldId id="258" r:id="rId17"/>
    <p:sldId id="266" r:id="rId18"/>
    <p:sldId id="267" r:id="rId19"/>
    <p:sldId id="268" r:id="rId20"/>
    <p:sldId id="269" r:id="rId21"/>
    <p:sldId id="282" r:id="rId22"/>
    <p:sldId id="284" r:id="rId23"/>
    <p:sldId id="285" r:id="rId24"/>
    <p:sldId id="286" r:id="rId25"/>
    <p:sldId id="270" r:id="rId26"/>
    <p:sldId id="271" r:id="rId27"/>
    <p:sldId id="272" r:id="rId28"/>
    <p:sldId id="274" r:id="rId29"/>
    <p:sldId id="287" r:id="rId30"/>
    <p:sldId id="296" r:id="rId31"/>
    <p:sldId id="295" r:id="rId32"/>
    <p:sldId id="288" r:id="rId33"/>
    <p:sldId id="289" r:id="rId34"/>
    <p:sldId id="275" r:id="rId35"/>
    <p:sldId id="292" r:id="rId36"/>
    <p:sldId id="293" r:id="rId37"/>
    <p:sldId id="290" r:id="rId38"/>
    <p:sldId id="291" r:id="rId39"/>
    <p:sldId id="297" r:id="rId40"/>
    <p:sldId id="294" r:id="rId41"/>
    <p:sldId id="331" r:id="rId42"/>
    <p:sldId id="298" r:id="rId43"/>
    <p:sldId id="300" r:id="rId44"/>
    <p:sldId id="301" r:id="rId45"/>
    <p:sldId id="302" r:id="rId46"/>
    <p:sldId id="304" r:id="rId47"/>
    <p:sldId id="305" r:id="rId48"/>
    <p:sldId id="306" r:id="rId49"/>
    <p:sldId id="308" r:id="rId50"/>
    <p:sldId id="309" r:id="rId51"/>
    <p:sldId id="310" r:id="rId52"/>
    <p:sldId id="311" r:id="rId53"/>
    <p:sldId id="312" r:id="rId54"/>
    <p:sldId id="313" r:id="rId55"/>
    <p:sldId id="316" r:id="rId56"/>
    <p:sldId id="317" r:id="rId57"/>
    <p:sldId id="318" r:id="rId58"/>
    <p:sldId id="314" r:id="rId59"/>
    <p:sldId id="315" r:id="rId60"/>
    <p:sldId id="319" r:id="rId61"/>
    <p:sldId id="320" r:id="rId62"/>
    <p:sldId id="321" r:id="rId63"/>
    <p:sldId id="323" r:id="rId64"/>
    <p:sldId id="322"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157" autoAdjust="0"/>
    <p:restoredTop sz="94660"/>
  </p:normalViewPr>
  <p:slideViewPr>
    <p:cSldViewPr snapToGrid="0">
      <p:cViewPr varScale="1">
        <p:scale>
          <a:sx n="81" d="100"/>
          <a:sy n="81" d="100"/>
        </p:scale>
        <p:origin x="5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F742BABD-1A2E-44F4-8B06-EDC3257BE85D}" type="datetimeFigureOut">
              <a:rPr lang="de-CH" smtClean="0"/>
              <a:t>24.10.2023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E5AD67F-3A29-4DA3-A3DF-5EAD1C3C3992}" type="slidenum">
              <a:rPr lang="de-CH" smtClean="0"/>
              <a:t>‹Nr.›</a:t>
            </a:fld>
            <a:endParaRPr lang="de-CH"/>
          </a:p>
        </p:txBody>
      </p:sp>
    </p:spTree>
    <p:extLst>
      <p:ext uri="{BB962C8B-B14F-4D97-AF65-F5344CB8AC3E}">
        <p14:creationId xmlns:p14="http://schemas.microsoft.com/office/powerpoint/2010/main" val="358297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742BABD-1A2E-44F4-8B06-EDC3257BE85D}" type="datetimeFigureOut">
              <a:rPr lang="de-CH" smtClean="0"/>
              <a:t>24.10.2023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E5AD67F-3A29-4DA3-A3DF-5EAD1C3C3992}" type="slidenum">
              <a:rPr lang="de-CH" smtClean="0"/>
              <a:t>‹Nr.›</a:t>
            </a:fld>
            <a:endParaRPr lang="de-CH"/>
          </a:p>
        </p:txBody>
      </p:sp>
    </p:spTree>
    <p:extLst>
      <p:ext uri="{BB962C8B-B14F-4D97-AF65-F5344CB8AC3E}">
        <p14:creationId xmlns:p14="http://schemas.microsoft.com/office/powerpoint/2010/main" val="83575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742BABD-1A2E-44F4-8B06-EDC3257BE85D}" type="datetimeFigureOut">
              <a:rPr lang="de-CH" smtClean="0"/>
              <a:t>24.10.2023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E5AD67F-3A29-4DA3-A3DF-5EAD1C3C3992}" type="slidenum">
              <a:rPr lang="de-CH" smtClean="0"/>
              <a:t>‹Nr.›</a:t>
            </a:fld>
            <a:endParaRPr lang="de-CH"/>
          </a:p>
        </p:txBody>
      </p:sp>
    </p:spTree>
    <p:extLst>
      <p:ext uri="{BB962C8B-B14F-4D97-AF65-F5344CB8AC3E}">
        <p14:creationId xmlns:p14="http://schemas.microsoft.com/office/powerpoint/2010/main" val="30775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742BABD-1A2E-44F4-8B06-EDC3257BE85D}" type="datetimeFigureOut">
              <a:rPr lang="de-CH" smtClean="0"/>
              <a:t>24.10.2023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E5AD67F-3A29-4DA3-A3DF-5EAD1C3C3992}" type="slidenum">
              <a:rPr lang="de-CH" smtClean="0"/>
              <a:t>‹Nr.›</a:t>
            </a:fld>
            <a:endParaRPr lang="de-CH"/>
          </a:p>
        </p:txBody>
      </p:sp>
    </p:spTree>
    <p:extLst>
      <p:ext uri="{BB962C8B-B14F-4D97-AF65-F5344CB8AC3E}">
        <p14:creationId xmlns:p14="http://schemas.microsoft.com/office/powerpoint/2010/main" val="61292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742BABD-1A2E-44F4-8B06-EDC3257BE85D}" type="datetimeFigureOut">
              <a:rPr lang="de-CH" smtClean="0"/>
              <a:t>24.10.2023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E5AD67F-3A29-4DA3-A3DF-5EAD1C3C3992}" type="slidenum">
              <a:rPr lang="de-CH" smtClean="0"/>
              <a:t>‹Nr.›</a:t>
            </a:fld>
            <a:endParaRPr lang="de-CH"/>
          </a:p>
        </p:txBody>
      </p:sp>
    </p:spTree>
    <p:extLst>
      <p:ext uri="{BB962C8B-B14F-4D97-AF65-F5344CB8AC3E}">
        <p14:creationId xmlns:p14="http://schemas.microsoft.com/office/powerpoint/2010/main" val="2170495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F742BABD-1A2E-44F4-8B06-EDC3257BE85D}" type="datetimeFigureOut">
              <a:rPr lang="de-CH" smtClean="0"/>
              <a:t>24.10.2023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E5AD67F-3A29-4DA3-A3DF-5EAD1C3C3992}" type="slidenum">
              <a:rPr lang="de-CH" smtClean="0"/>
              <a:t>‹Nr.›</a:t>
            </a:fld>
            <a:endParaRPr lang="de-CH"/>
          </a:p>
        </p:txBody>
      </p:sp>
    </p:spTree>
    <p:extLst>
      <p:ext uri="{BB962C8B-B14F-4D97-AF65-F5344CB8AC3E}">
        <p14:creationId xmlns:p14="http://schemas.microsoft.com/office/powerpoint/2010/main" val="163590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742BABD-1A2E-44F4-8B06-EDC3257BE85D}" type="datetimeFigureOut">
              <a:rPr lang="de-CH" smtClean="0"/>
              <a:t>24.10.2023</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9E5AD67F-3A29-4DA3-A3DF-5EAD1C3C3992}" type="slidenum">
              <a:rPr lang="de-CH" smtClean="0"/>
              <a:t>‹Nr.›</a:t>
            </a:fld>
            <a:endParaRPr lang="de-CH"/>
          </a:p>
        </p:txBody>
      </p:sp>
    </p:spTree>
    <p:extLst>
      <p:ext uri="{BB962C8B-B14F-4D97-AF65-F5344CB8AC3E}">
        <p14:creationId xmlns:p14="http://schemas.microsoft.com/office/powerpoint/2010/main" val="402214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F742BABD-1A2E-44F4-8B06-EDC3257BE85D}" type="datetimeFigureOut">
              <a:rPr lang="de-CH" smtClean="0"/>
              <a:t>24.10.2023</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9E5AD67F-3A29-4DA3-A3DF-5EAD1C3C3992}" type="slidenum">
              <a:rPr lang="de-CH" smtClean="0"/>
              <a:t>‹Nr.›</a:t>
            </a:fld>
            <a:endParaRPr lang="de-CH"/>
          </a:p>
        </p:txBody>
      </p:sp>
    </p:spTree>
    <p:extLst>
      <p:ext uri="{BB962C8B-B14F-4D97-AF65-F5344CB8AC3E}">
        <p14:creationId xmlns:p14="http://schemas.microsoft.com/office/powerpoint/2010/main" val="259933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2BABD-1A2E-44F4-8B06-EDC3257BE85D}" type="datetimeFigureOut">
              <a:rPr lang="de-CH" smtClean="0"/>
              <a:t>24.10.2023</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9E5AD67F-3A29-4DA3-A3DF-5EAD1C3C3992}" type="slidenum">
              <a:rPr lang="de-CH" smtClean="0"/>
              <a:t>‹Nr.›</a:t>
            </a:fld>
            <a:endParaRPr lang="de-CH"/>
          </a:p>
        </p:txBody>
      </p:sp>
    </p:spTree>
    <p:extLst>
      <p:ext uri="{BB962C8B-B14F-4D97-AF65-F5344CB8AC3E}">
        <p14:creationId xmlns:p14="http://schemas.microsoft.com/office/powerpoint/2010/main" val="293005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742BABD-1A2E-44F4-8B06-EDC3257BE85D}" type="datetimeFigureOut">
              <a:rPr lang="de-CH" smtClean="0"/>
              <a:t>24.10.2023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E5AD67F-3A29-4DA3-A3DF-5EAD1C3C3992}" type="slidenum">
              <a:rPr lang="de-CH" smtClean="0"/>
              <a:t>‹Nr.›</a:t>
            </a:fld>
            <a:endParaRPr lang="de-CH"/>
          </a:p>
        </p:txBody>
      </p:sp>
    </p:spTree>
    <p:extLst>
      <p:ext uri="{BB962C8B-B14F-4D97-AF65-F5344CB8AC3E}">
        <p14:creationId xmlns:p14="http://schemas.microsoft.com/office/powerpoint/2010/main" val="2752375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742BABD-1A2E-44F4-8B06-EDC3257BE85D}" type="datetimeFigureOut">
              <a:rPr lang="de-CH" smtClean="0"/>
              <a:t>24.10.2023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E5AD67F-3A29-4DA3-A3DF-5EAD1C3C3992}" type="slidenum">
              <a:rPr lang="de-CH" smtClean="0"/>
              <a:t>‹Nr.›</a:t>
            </a:fld>
            <a:endParaRPr lang="de-CH"/>
          </a:p>
        </p:txBody>
      </p:sp>
    </p:spTree>
    <p:extLst>
      <p:ext uri="{BB962C8B-B14F-4D97-AF65-F5344CB8AC3E}">
        <p14:creationId xmlns:p14="http://schemas.microsoft.com/office/powerpoint/2010/main" val="881061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2BABD-1A2E-44F4-8B06-EDC3257BE85D}" type="datetimeFigureOut">
              <a:rPr lang="de-CH" smtClean="0"/>
              <a:t>24.10.2023</a:t>
            </a:fld>
            <a:endParaRPr lang="de-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AD67F-3A29-4DA3-A3DF-5EAD1C3C3992}" type="slidenum">
              <a:rPr lang="de-CH" smtClean="0"/>
              <a:t>‹Nr.›</a:t>
            </a:fld>
            <a:endParaRPr lang="de-CH"/>
          </a:p>
        </p:txBody>
      </p:sp>
    </p:spTree>
    <p:extLst>
      <p:ext uri="{BB962C8B-B14F-4D97-AF65-F5344CB8AC3E}">
        <p14:creationId xmlns:p14="http://schemas.microsoft.com/office/powerpoint/2010/main" val="3396075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1E2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Text, Screenshot, Zahl, Schrift enthält.&#10;&#10;Automatisch generierte Beschreibung">
            <a:extLst>
              <a:ext uri="{FF2B5EF4-FFF2-40B4-BE49-F238E27FC236}">
                <a16:creationId xmlns:a16="http://schemas.microsoft.com/office/drawing/2014/main" id="{699F893F-D418-E233-8147-49F69FF92196}"/>
              </a:ext>
            </a:extLst>
          </p:cNvPr>
          <p:cNvPicPr>
            <a:picLocks noChangeAspect="1"/>
          </p:cNvPicPr>
          <p:nvPr/>
        </p:nvPicPr>
        <p:blipFill>
          <a:blip r:embed="rId2"/>
          <a:stretch>
            <a:fillRect/>
          </a:stretch>
        </p:blipFill>
        <p:spPr>
          <a:xfrm>
            <a:off x="490632" y="643467"/>
            <a:ext cx="8162734" cy="5571066"/>
          </a:xfrm>
          <a:prstGeom prst="rect">
            <a:avLst/>
          </a:prstGeom>
        </p:spPr>
      </p:pic>
      <p:sp>
        <p:nvSpPr>
          <p:cNvPr id="8" name="Ellipse 7">
            <a:extLst>
              <a:ext uri="{FF2B5EF4-FFF2-40B4-BE49-F238E27FC236}">
                <a16:creationId xmlns:a16="http://schemas.microsoft.com/office/drawing/2014/main" id="{49A33BFC-8C16-3553-AAA1-861813636016}"/>
              </a:ext>
            </a:extLst>
          </p:cNvPr>
          <p:cNvSpPr/>
          <p:nvPr/>
        </p:nvSpPr>
        <p:spPr>
          <a:xfrm>
            <a:off x="3284113" y="2369713"/>
            <a:ext cx="3206839" cy="2846231"/>
          </a:xfrm>
          <a:prstGeom prst="ellipse">
            <a:avLst/>
          </a:prstGeom>
          <a:solidFill>
            <a:schemeClr val="accent1">
              <a:alpha val="6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Grafik 9">
            <a:extLst>
              <a:ext uri="{FF2B5EF4-FFF2-40B4-BE49-F238E27FC236}">
                <a16:creationId xmlns:a16="http://schemas.microsoft.com/office/drawing/2014/main" id="{12398FE0-40B5-C2C1-5AC2-A621F61BCE2A}"/>
              </a:ext>
            </a:extLst>
          </p:cNvPr>
          <p:cNvPicPr>
            <a:picLocks noChangeAspect="1"/>
          </p:cNvPicPr>
          <p:nvPr/>
        </p:nvPicPr>
        <p:blipFill>
          <a:blip r:embed="rId3"/>
          <a:stretch>
            <a:fillRect/>
          </a:stretch>
        </p:blipFill>
        <p:spPr>
          <a:xfrm>
            <a:off x="3596136" y="2997356"/>
            <a:ext cx="2582792" cy="1329945"/>
          </a:xfrm>
          <a:prstGeom prst="rect">
            <a:avLst/>
          </a:prstGeom>
        </p:spPr>
      </p:pic>
      <p:sp>
        <p:nvSpPr>
          <p:cNvPr id="11" name="Ellipse 10">
            <a:extLst>
              <a:ext uri="{FF2B5EF4-FFF2-40B4-BE49-F238E27FC236}">
                <a16:creationId xmlns:a16="http://schemas.microsoft.com/office/drawing/2014/main" id="{A6EC7E64-DFBE-BA88-5D84-F35DDE669B77}"/>
              </a:ext>
            </a:extLst>
          </p:cNvPr>
          <p:cNvSpPr/>
          <p:nvPr/>
        </p:nvSpPr>
        <p:spPr>
          <a:xfrm>
            <a:off x="1867437" y="5215944"/>
            <a:ext cx="1728699" cy="1455312"/>
          </a:xfrm>
          <a:prstGeom prst="ellipse">
            <a:avLst/>
          </a:prstGeom>
          <a:solidFill>
            <a:schemeClr val="bg1">
              <a:lumMod val="95000"/>
              <a:alpha val="0"/>
            </a:schemeClr>
          </a:solidFill>
          <a:ln w="730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5" name="Gerade Verbindung mit Pfeil 14">
            <a:extLst>
              <a:ext uri="{FF2B5EF4-FFF2-40B4-BE49-F238E27FC236}">
                <a16:creationId xmlns:a16="http://schemas.microsoft.com/office/drawing/2014/main" id="{A0DF7FBD-644E-3DB4-6AD4-AE85E5BC2039}"/>
              </a:ext>
            </a:extLst>
          </p:cNvPr>
          <p:cNvCxnSpPr>
            <a:stCxn id="11" idx="7"/>
          </p:cNvCxnSpPr>
          <p:nvPr/>
        </p:nvCxnSpPr>
        <p:spPr>
          <a:xfrm flipV="1">
            <a:off x="3342974" y="4554071"/>
            <a:ext cx="942155" cy="874999"/>
          </a:xfrm>
          <a:prstGeom prst="straightConnector1">
            <a:avLst/>
          </a:prstGeom>
          <a:ln w="1873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73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852406"/>
            <a:ext cx="6819900" cy="5501899"/>
          </a:xfrm>
        </p:spPr>
        <p:txBody>
          <a:bodyPr>
            <a:normAutofit fontScale="90000"/>
          </a:bodyPr>
          <a:lstStyle/>
          <a:p>
            <a:r>
              <a:rPr lang="de-DE" b="1" dirty="0">
                <a:solidFill>
                  <a:schemeClr val="accent2">
                    <a:lumMod val="50000"/>
                  </a:schemeClr>
                </a:solidFill>
                <a:latin typeface="Amasis MT Pro Medium" panose="02040604050005020304" pitchFamily="18" charset="0"/>
              </a:rPr>
              <a:t>Philipperbrief 3,13b-14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 strecke mich aber aus nach dem, was vorn ist,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und jage auf das Ziel zu, hin zu dem Kampfpreis der Berufung Gottes nach oben in Christus Jesus.</a:t>
            </a:r>
            <a:br>
              <a:rPr lang="de-DE" b="1" dirty="0">
                <a:solidFill>
                  <a:schemeClr val="accent2">
                    <a:lumMod val="50000"/>
                  </a:schemeClr>
                </a:solidFill>
                <a:latin typeface="Amasis MT Pro Medium" panose="02040604050005020304" pitchFamily="18" charset="0"/>
              </a:rPr>
            </a:br>
            <a:br>
              <a:rPr lang="de-DE" dirty="0"/>
            </a:br>
            <a:endParaRPr lang="de-CH" dirty="0"/>
          </a:p>
        </p:txBody>
      </p:sp>
    </p:spTree>
    <p:extLst>
      <p:ext uri="{BB962C8B-B14F-4D97-AF65-F5344CB8AC3E}">
        <p14:creationId xmlns:p14="http://schemas.microsoft.com/office/powerpoint/2010/main" val="2300698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1CC5378-1B83-4A06-DC29-17ACC6C1E9E8}"/>
              </a:ext>
            </a:extLst>
          </p:cNvPr>
          <p:cNvPicPr>
            <a:picLocks noChangeAspect="1"/>
          </p:cNvPicPr>
          <p:nvPr/>
        </p:nvPicPr>
        <p:blipFill>
          <a:blip r:embed="rId2"/>
          <a:stretch>
            <a:fillRect/>
          </a:stretch>
        </p:blipFill>
        <p:spPr>
          <a:xfrm rot="5400000">
            <a:off x="-1022831" y="1022831"/>
            <a:ext cx="6989736" cy="4944074"/>
          </a:xfrm>
          <a:prstGeom prst="rect">
            <a:avLst/>
          </a:prstGeom>
        </p:spPr>
      </p:pic>
      <p:pic>
        <p:nvPicPr>
          <p:cNvPr id="4" name="Grafik 3">
            <a:extLst>
              <a:ext uri="{FF2B5EF4-FFF2-40B4-BE49-F238E27FC236}">
                <a16:creationId xmlns:a16="http://schemas.microsoft.com/office/drawing/2014/main" id="{1EB9D1DB-70F8-B305-B340-DEDDBF417EB9}"/>
              </a:ext>
            </a:extLst>
          </p:cNvPr>
          <p:cNvPicPr>
            <a:picLocks noChangeAspect="1"/>
          </p:cNvPicPr>
          <p:nvPr/>
        </p:nvPicPr>
        <p:blipFill>
          <a:blip r:embed="rId3"/>
          <a:stretch>
            <a:fillRect/>
          </a:stretch>
        </p:blipFill>
        <p:spPr>
          <a:xfrm>
            <a:off x="5142999" y="376478"/>
            <a:ext cx="3200562" cy="3302167"/>
          </a:xfrm>
          <a:prstGeom prst="rect">
            <a:avLst/>
          </a:prstGeom>
        </p:spPr>
      </p:pic>
      <p:pic>
        <p:nvPicPr>
          <p:cNvPr id="6" name="Grafik 5">
            <a:extLst>
              <a:ext uri="{FF2B5EF4-FFF2-40B4-BE49-F238E27FC236}">
                <a16:creationId xmlns:a16="http://schemas.microsoft.com/office/drawing/2014/main" id="{8C0761FF-9B2C-3D2F-B0AA-8A5B60D817F2}"/>
              </a:ext>
            </a:extLst>
          </p:cNvPr>
          <p:cNvPicPr>
            <a:picLocks noChangeAspect="1"/>
          </p:cNvPicPr>
          <p:nvPr/>
        </p:nvPicPr>
        <p:blipFill>
          <a:blip r:embed="rId4"/>
          <a:stretch>
            <a:fillRect/>
          </a:stretch>
        </p:blipFill>
        <p:spPr>
          <a:xfrm>
            <a:off x="5838092" y="3663015"/>
            <a:ext cx="2810269" cy="2855596"/>
          </a:xfrm>
          <a:prstGeom prst="rect">
            <a:avLst/>
          </a:prstGeom>
        </p:spPr>
      </p:pic>
    </p:spTree>
    <p:extLst>
      <p:ext uri="{BB962C8B-B14F-4D97-AF65-F5344CB8AC3E}">
        <p14:creationId xmlns:p14="http://schemas.microsoft.com/office/powerpoint/2010/main" val="2014551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E3916BC-45E7-0D0B-607D-E16F21625E00}"/>
              </a:ext>
            </a:extLst>
          </p:cNvPr>
          <p:cNvPicPr>
            <a:picLocks noChangeAspect="1"/>
          </p:cNvPicPr>
          <p:nvPr/>
        </p:nvPicPr>
        <p:blipFill>
          <a:blip r:embed="rId2"/>
          <a:stretch>
            <a:fillRect/>
          </a:stretch>
        </p:blipFill>
        <p:spPr>
          <a:xfrm rot="5400000">
            <a:off x="-190238" y="249305"/>
            <a:ext cx="6798933" cy="6418457"/>
          </a:xfrm>
          <a:prstGeom prst="rect">
            <a:avLst/>
          </a:prstGeom>
        </p:spPr>
      </p:pic>
      <p:pic>
        <p:nvPicPr>
          <p:cNvPr id="3" name="Grafik 2">
            <a:extLst>
              <a:ext uri="{FF2B5EF4-FFF2-40B4-BE49-F238E27FC236}">
                <a16:creationId xmlns:a16="http://schemas.microsoft.com/office/drawing/2014/main" id="{9F1F012D-4987-2B4F-E676-5650325726F0}"/>
              </a:ext>
            </a:extLst>
          </p:cNvPr>
          <p:cNvPicPr>
            <a:picLocks noChangeAspect="1"/>
          </p:cNvPicPr>
          <p:nvPr/>
        </p:nvPicPr>
        <p:blipFill>
          <a:blip r:embed="rId3"/>
          <a:stretch>
            <a:fillRect/>
          </a:stretch>
        </p:blipFill>
        <p:spPr>
          <a:xfrm>
            <a:off x="6664241" y="376237"/>
            <a:ext cx="2200275" cy="6105525"/>
          </a:xfrm>
          <a:prstGeom prst="rect">
            <a:avLst/>
          </a:prstGeom>
        </p:spPr>
      </p:pic>
    </p:spTree>
    <p:extLst>
      <p:ext uri="{BB962C8B-B14F-4D97-AF65-F5344CB8AC3E}">
        <p14:creationId xmlns:p14="http://schemas.microsoft.com/office/powerpoint/2010/main" val="104002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F53FB83-34B5-376C-AE09-62F69F4D6CB7}"/>
              </a:ext>
            </a:extLst>
          </p:cNvPr>
          <p:cNvPicPr>
            <a:picLocks noChangeAspect="1"/>
          </p:cNvPicPr>
          <p:nvPr/>
        </p:nvPicPr>
        <p:blipFill>
          <a:blip r:embed="rId2"/>
          <a:stretch>
            <a:fillRect/>
          </a:stretch>
        </p:blipFill>
        <p:spPr>
          <a:xfrm>
            <a:off x="1276350" y="133350"/>
            <a:ext cx="6629400" cy="6629400"/>
          </a:xfrm>
          <a:prstGeom prst="rect">
            <a:avLst/>
          </a:prstGeom>
        </p:spPr>
      </p:pic>
      <p:sp>
        <p:nvSpPr>
          <p:cNvPr id="5" name="Ellipse 4">
            <a:extLst>
              <a:ext uri="{FF2B5EF4-FFF2-40B4-BE49-F238E27FC236}">
                <a16:creationId xmlns:a16="http://schemas.microsoft.com/office/drawing/2014/main" id="{57E09DAD-D81C-47A0-AA4F-DD61DB658156}"/>
              </a:ext>
            </a:extLst>
          </p:cNvPr>
          <p:cNvSpPr/>
          <p:nvPr/>
        </p:nvSpPr>
        <p:spPr>
          <a:xfrm>
            <a:off x="3998563" y="2851688"/>
            <a:ext cx="1146874" cy="1146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404564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F53FB83-34B5-376C-AE09-62F69F4D6CB7}"/>
              </a:ext>
            </a:extLst>
          </p:cNvPr>
          <p:cNvPicPr>
            <a:picLocks noChangeAspect="1"/>
          </p:cNvPicPr>
          <p:nvPr/>
        </p:nvPicPr>
        <p:blipFill>
          <a:blip r:embed="rId2"/>
          <a:stretch>
            <a:fillRect/>
          </a:stretch>
        </p:blipFill>
        <p:spPr>
          <a:xfrm>
            <a:off x="1276350" y="133350"/>
            <a:ext cx="6629400" cy="6629400"/>
          </a:xfrm>
          <a:prstGeom prst="rect">
            <a:avLst/>
          </a:prstGeom>
        </p:spPr>
      </p:pic>
    </p:spTree>
    <p:extLst>
      <p:ext uri="{BB962C8B-B14F-4D97-AF65-F5344CB8AC3E}">
        <p14:creationId xmlns:p14="http://schemas.microsoft.com/office/powerpoint/2010/main" val="589157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Grafik 1">
            <a:extLst>
              <a:ext uri="{FF2B5EF4-FFF2-40B4-BE49-F238E27FC236}">
                <a16:creationId xmlns:a16="http://schemas.microsoft.com/office/drawing/2014/main" id="{34F8D525-B47F-B685-A451-06391389025E}"/>
              </a:ext>
            </a:extLst>
          </p:cNvPr>
          <p:cNvPicPr>
            <a:picLocks noChangeAspect="1"/>
          </p:cNvPicPr>
          <p:nvPr/>
        </p:nvPicPr>
        <p:blipFill rotWithShape="1">
          <a:blip r:embed="rId2"/>
          <a:srcRect l="4363" r="6953" b="-1"/>
          <a:stretch/>
        </p:blipFill>
        <p:spPr>
          <a:xfrm>
            <a:off x="20" y="1282"/>
            <a:ext cx="9143980" cy="6856718"/>
          </a:xfrm>
          <a:prstGeom prst="rect">
            <a:avLst/>
          </a:prstGeom>
        </p:spPr>
      </p:pic>
    </p:spTree>
    <p:extLst>
      <p:ext uri="{BB962C8B-B14F-4D97-AF65-F5344CB8AC3E}">
        <p14:creationId xmlns:p14="http://schemas.microsoft.com/office/powerpoint/2010/main" val="71138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5D9A91C-0D87-E4D8-44B9-F82B460A821D}"/>
              </a:ext>
            </a:extLst>
          </p:cNvPr>
          <p:cNvPicPr>
            <a:picLocks noChangeAspect="1"/>
          </p:cNvPicPr>
          <p:nvPr/>
        </p:nvPicPr>
        <p:blipFill>
          <a:blip r:embed="rId2"/>
          <a:stretch>
            <a:fillRect/>
          </a:stretch>
        </p:blipFill>
        <p:spPr>
          <a:xfrm>
            <a:off x="0" y="1632204"/>
            <a:ext cx="9144000" cy="3593592"/>
          </a:xfrm>
          <a:prstGeom prst="rect">
            <a:avLst/>
          </a:prstGeom>
        </p:spPr>
      </p:pic>
    </p:spTree>
    <p:extLst>
      <p:ext uri="{BB962C8B-B14F-4D97-AF65-F5344CB8AC3E}">
        <p14:creationId xmlns:p14="http://schemas.microsoft.com/office/powerpoint/2010/main" val="3510245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819900" cy="5413374"/>
          </a:xfrm>
        </p:spPr>
        <p:txBody>
          <a:bodyPr>
            <a:normAutofit/>
          </a:bodyPr>
          <a:lstStyle/>
          <a:p>
            <a:pPr algn="ctr"/>
            <a:r>
              <a:rPr lang="de-DE" sz="8000" b="1" dirty="0">
                <a:solidFill>
                  <a:schemeClr val="accent2">
                    <a:lumMod val="50000"/>
                  </a:schemeClr>
                </a:solidFill>
                <a:latin typeface="Amasis MT Pro Medium" panose="02040604050005020304" pitchFamily="18" charset="0"/>
              </a:rPr>
              <a:t>Hebräerbrief</a:t>
            </a:r>
            <a:br>
              <a:rPr lang="de-DE" dirty="0"/>
            </a:br>
            <a:endParaRPr lang="de-CH" dirty="0"/>
          </a:p>
        </p:txBody>
      </p:sp>
    </p:spTree>
    <p:extLst>
      <p:ext uri="{BB962C8B-B14F-4D97-AF65-F5344CB8AC3E}">
        <p14:creationId xmlns:p14="http://schemas.microsoft.com/office/powerpoint/2010/main" val="50083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1CC5378-1B83-4A06-DC29-17ACC6C1E9E8}"/>
              </a:ext>
            </a:extLst>
          </p:cNvPr>
          <p:cNvPicPr>
            <a:picLocks noChangeAspect="1"/>
          </p:cNvPicPr>
          <p:nvPr/>
        </p:nvPicPr>
        <p:blipFill>
          <a:blip r:embed="rId2"/>
          <a:stretch>
            <a:fillRect/>
          </a:stretch>
        </p:blipFill>
        <p:spPr>
          <a:xfrm rot="5400000">
            <a:off x="-999385" y="1099031"/>
            <a:ext cx="6989736" cy="4944074"/>
          </a:xfrm>
          <a:prstGeom prst="rect">
            <a:avLst/>
          </a:prstGeom>
        </p:spPr>
      </p:pic>
      <p:pic>
        <p:nvPicPr>
          <p:cNvPr id="2" name="Grafik 1">
            <a:extLst>
              <a:ext uri="{FF2B5EF4-FFF2-40B4-BE49-F238E27FC236}">
                <a16:creationId xmlns:a16="http://schemas.microsoft.com/office/drawing/2014/main" id="{CA5A2F06-B2A9-6A95-A5DD-C4BF5CFEE5B0}"/>
              </a:ext>
            </a:extLst>
          </p:cNvPr>
          <p:cNvPicPr>
            <a:picLocks noChangeAspect="1"/>
          </p:cNvPicPr>
          <p:nvPr/>
        </p:nvPicPr>
        <p:blipFill>
          <a:blip r:embed="rId3"/>
          <a:stretch>
            <a:fillRect/>
          </a:stretch>
        </p:blipFill>
        <p:spPr>
          <a:xfrm>
            <a:off x="4759568" y="0"/>
            <a:ext cx="4407291" cy="6858000"/>
          </a:xfrm>
          <a:prstGeom prst="rect">
            <a:avLst/>
          </a:prstGeom>
        </p:spPr>
      </p:pic>
    </p:spTree>
    <p:extLst>
      <p:ext uri="{BB962C8B-B14F-4D97-AF65-F5344CB8AC3E}">
        <p14:creationId xmlns:p14="http://schemas.microsoft.com/office/powerpoint/2010/main" val="2231176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819900" cy="5413374"/>
          </a:xfrm>
        </p:spPr>
        <p:txBody>
          <a:bodyPr>
            <a:normAutofit/>
          </a:bodyPr>
          <a:lstStyle/>
          <a:p>
            <a:pPr algn="ctr"/>
            <a:r>
              <a:rPr lang="de-DE" sz="8000" b="1" dirty="0">
                <a:solidFill>
                  <a:schemeClr val="accent2">
                    <a:lumMod val="50000"/>
                  </a:schemeClr>
                </a:solidFill>
                <a:latin typeface="Amasis MT Pro Medium" panose="02040604050005020304" pitchFamily="18" charset="0"/>
              </a:rPr>
              <a:t>Hebräerbrief</a:t>
            </a:r>
            <a:br>
              <a:rPr lang="de-DE" dirty="0"/>
            </a:br>
            <a:endParaRPr lang="de-CH" dirty="0"/>
          </a:p>
        </p:txBody>
      </p:sp>
    </p:spTree>
    <p:extLst>
      <p:ext uri="{BB962C8B-B14F-4D97-AF65-F5344CB8AC3E}">
        <p14:creationId xmlns:p14="http://schemas.microsoft.com/office/powerpoint/2010/main" val="143173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819900" cy="5413374"/>
          </a:xfrm>
        </p:spPr>
        <p:txBody>
          <a:bodyPr>
            <a:normAutofit fontScale="90000"/>
          </a:bodyPr>
          <a:lstStyle/>
          <a:p>
            <a:r>
              <a:rPr lang="de-DE" b="1" dirty="0">
                <a:solidFill>
                  <a:schemeClr val="accent2">
                    <a:lumMod val="50000"/>
                  </a:schemeClr>
                </a:solidFill>
                <a:latin typeface="Amasis MT Pro Medium" panose="02040604050005020304" pitchFamily="18" charset="0"/>
              </a:rPr>
              <a:t>Hebräerbrief 12,1a</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Deshalb lasst nun auch uns, da wir eine so große Wolke von Zeugen um uns haben, jede Bürde und die uns so leicht umstrickende Sünde ablegen … </a:t>
            </a:r>
            <a:br>
              <a:rPr lang="de-DE" dirty="0"/>
            </a:br>
            <a:endParaRPr lang="de-CH" dirty="0"/>
          </a:p>
        </p:txBody>
      </p:sp>
    </p:spTree>
    <p:extLst>
      <p:ext uri="{BB962C8B-B14F-4D97-AF65-F5344CB8AC3E}">
        <p14:creationId xmlns:p14="http://schemas.microsoft.com/office/powerpoint/2010/main" val="64481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5"/>
            <a:ext cx="6819900" cy="5973681"/>
          </a:xfrm>
        </p:spPr>
        <p:txBody>
          <a:bodyPr>
            <a:normAutofit fontScale="90000"/>
          </a:bodyPr>
          <a:lstStyle/>
          <a:p>
            <a:r>
              <a:rPr lang="de-DE" b="1" dirty="0">
                <a:solidFill>
                  <a:schemeClr val="accent2">
                    <a:lumMod val="50000"/>
                  </a:schemeClr>
                </a:solidFill>
                <a:latin typeface="Amasis MT Pro Medium" panose="02040604050005020304" pitchFamily="18" charset="0"/>
              </a:rPr>
              <a:t>Hebräerbrief 11,13</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Diese alle sind im Glauben gestorben und haben die Verheißungen </a:t>
            </a:r>
            <a:r>
              <a:rPr lang="de-DE" b="1" u="sng" dirty="0">
                <a:solidFill>
                  <a:schemeClr val="accent2">
                    <a:lumMod val="50000"/>
                  </a:schemeClr>
                </a:solidFill>
                <a:latin typeface="Amasis MT Pro Medium" panose="02040604050005020304" pitchFamily="18" charset="0"/>
              </a:rPr>
              <a:t>nicht</a:t>
            </a:r>
            <a:r>
              <a:rPr lang="de-DE" b="1" dirty="0">
                <a:solidFill>
                  <a:schemeClr val="accent2">
                    <a:lumMod val="50000"/>
                  </a:schemeClr>
                </a:solidFill>
                <a:latin typeface="Amasis MT Pro Medium" panose="02040604050005020304" pitchFamily="18" charset="0"/>
              </a:rPr>
              <a:t> erlangt, sondern sahen sie von fern und begrüßten sie und bekannten, dass sie Fremde und ohne Bürgerrecht auf der Erde seien.</a:t>
            </a:r>
            <a:endParaRPr lang="de-CH" dirty="0"/>
          </a:p>
        </p:txBody>
      </p:sp>
    </p:spTree>
    <p:extLst>
      <p:ext uri="{BB962C8B-B14F-4D97-AF65-F5344CB8AC3E}">
        <p14:creationId xmlns:p14="http://schemas.microsoft.com/office/powerpoint/2010/main" val="3877139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5"/>
            <a:ext cx="6819900" cy="5973681"/>
          </a:xfrm>
        </p:spPr>
        <p:txBody>
          <a:bodyPr>
            <a:normAutofit/>
          </a:bodyPr>
          <a:lstStyle/>
          <a:p>
            <a:r>
              <a:rPr lang="de-DE" sz="4000" b="1" dirty="0">
                <a:solidFill>
                  <a:schemeClr val="accent2">
                    <a:lumMod val="50000"/>
                  </a:schemeClr>
                </a:solidFill>
                <a:latin typeface="Amasis MT Pro Medium" panose="02040604050005020304" pitchFamily="18" charset="0"/>
              </a:rPr>
              <a:t>Hebräerbrief 11,39-40 Und diese alle, die durch den Glauben ein Zeugnis erhielten, haben die Verheißung nicht erlangt, da Gott für uns etwas Besseres vorgesehen hat, damit sie nicht ohne uns vollendet werden sollten. </a:t>
            </a:r>
            <a:endParaRPr lang="de-CH" sz="4000" dirty="0"/>
          </a:p>
        </p:txBody>
      </p:sp>
    </p:spTree>
    <p:extLst>
      <p:ext uri="{BB962C8B-B14F-4D97-AF65-F5344CB8AC3E}">
        <p14:creationId xmlns:p14="http://schemas.microsoft.com/office/powerpoint/2010/main" val="1253364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5"/>
            <a:ext cx="6819900" cy="5973681"/>
          </a:xfrm>
        </p:spPr>
        <p:txBody>
          <a:bodyPr>
            <a:normAutofit/>
          </a:bodyPr>
          <a:lstStyle/>
          <a:p>
            <a:r>
              <a:rPr lang="de-DE" sz="4000" b="1" dirty="0">
                <a:solidFill>
                  <a:schemeClr val="accent2">
                    <a:lumMod val="50000"/>
                  </a:schemeClr>
                </a:solidFill>
                <a:latin typeface="Amasis MT Pro Medium" panose="02040604050005020304" pitchFamily="18" charset="0"/>
              </a:rPr>
              <a:t>2. Timotheus 4,7-8 </a:t>
            </a:r>
            <a:br>
              <a:rPr lang="de-DE" sz="4000" b="1" dirty="0">
                <a:solidFill>
                  <a:schemeClr val="accent2">
                    <a:lumMod val="50000"/>
                  </a:schemeClr>
                </a:solidFill>
                <a:latin typeface="Amasis MT Pro Medium" panose="02040604050005020304" pitchFamily="18" charset="0"/>
              </a:rPr>
            </a:br>
            <a:r>
              <a:rPr lang="de-DE" sz="4000" b="1" dirty="0">
                <a:solidFill>
                  <a:schemeClr val="accent2">
                    <a:lumMod val="50000"/>
                  </a:schemeClr>
                </a:solidFill>
                <a:latin typeface="Amasis MT Pro Medium" panose="02040604050005020304" pitchFamily="18" charset="0"/>
              </a:rPr>
              <a:t>Ich habe den guten Kampf gekämpft, ich habe den Lauf vollendet, ich habe den Glauben bewahrt; fortan liegt mir bereit der Siegeskranz der Gerechtigkeit, den der Herr, </a:t>
            </a:r>
            <a:endParaRPr lang="de-CH" sz="4000" dirty="0"/>
          </a:p>
        </p:txBody>
      </p:sp>
    </p:spTree>
    <p:extLst>
      <p:ext uri="{BB962C8B-B14F-4D97-AF65-F5344CB8AC3E}">
        <p14:creationId xmlns:p14="http://schemas.microsoft.com/office/powerpoint/2010/main" val="2088479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5"/>
            <a:ext cx="6819900" cy="5973681"/>
          </a:xfrm>
        </p:spPr>
        <p:txBody>
          <a:bodyPr>
            <a:normAutofit/>
          </a:bodyPr>
          <a:lstStyle/>
          <a:p>
            <a:r>
              <a:rPr lang="de-DE" sz="4000" b="1" dirty="0">
                <a:solidFill>
                  <a:schemeClr val="accent2">
                    <a:lumMod val="50000"/>
                  </a:schemeClr>
                </a:solidFill>
                <a:latin typeface="Amasis MT Pro Medium" panose="02040604050005020304" pitchFamily="18" charset="0"/>
              </a:rPr>
              <a:t>2. Timotheus 4,7-8 </a:t>
            </a:r>
            <a:br>
              <a:rPr lang="de-DE" sz="4000" b="1" dirty="0">
                <a:solidFill>
                  <a:schemeClr val="accent2">
                    <a:lumMod val="50000"/>
                  </a:schemeClr>
                </a:solidFill>
                <a:latin typeface="Amasis MT Pro Medium" panose="02040604050005020304" pitchFamily="18" charset="0"/>
              </a:rPr>
            </a:br>
            <a:r>
              <a:rPr lang="de-DE" sz="4000" b="1" dirty="0">
                <a:solidFill>
                  <a:schemeClr val="accent2">
                    <a:lumMod val="50000"/>
                  </a:schemeClr>
                </a:solidFill>
                <a:latin typeface="Amasis MT Pro Medium" panose="02040604050005020304" pitchFamily="18" charset="0"/>
              </a:rPr>
              <a:t>… der gerechte Richter, mir als Belohnung geben wird an jenem Tag; nicht allein aber mir, sondern auch allen, die sein Erscheinen lieb gewonnen haben.</a:t>
            </a:r>
            <a:endParaRPr lang="de-CH" sz="4000" dirty="0"/>
          </a:p>
        </p:txBody>
      </p:sp>
    </p:spTree>
    <p:extLst>
      <p:ext uri="{BB962C8B-B14F-4D97-AF65-F5344CB8AC3E}">
        <p14:creationId xmlns:p14="http://schemas.microsoft.com/office/powerpoint/2010/main" val="2968940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819900" cy="5413374"/>
          </a:xfrm>
        </p:spPr>
        <p:txBody>
          <a:bodyPr>
            <a:normAutofit fontScale="90000"/>
          </a:bodyPr>
          <a:lstStyle/>
          <a:p>
            <a:r>
              <a:rPr lang="de-DE" b="1" dirty="0">
                <a:solidFill>
                  <a:schemeClr val="accent2">
                    <a:lumMod val="50000"/>
                  </a:schemeClr>
                </a:solidFill>
                <a:latin typeface="Amasis MT Pro Medium" panose="02040604050005020304" pitchFamily="18" charset="0"/>
              </a:rPr>
              <a:t>Hebräerbrief 12,1a</a:t>
            </a:r>
            <a:br>
              <a:rPr lang="de-DE" b="1" dirty="0">
                <a:solidFill>
                  <a:schemeClr val="accent2">
                    <a:lumMod val="50000"/>
                  </a:schemeClr>
                </a:solidFill>
                <a:latin typeface="Amasis MT Pro Medium" panose="02040604050005020304" pitchFamily="18" charset="0"/>
              </a:rPr>
            </a:br>
            <a:r>
              <a:rPr lang="de-DE" sz="7300" b="1" dirty="0">
                <a:solidFill>
                  <a:schemeClr val="accent2">
                    <a:lumMod val="50000"/>
                  </a:schemeClr>
                </a:solidFill>
                <a:latin typeface="Amasis MT Pro Medium" panose="02040604050005020304" pitchFamily="18" charset="0"/>
              </a:rPr>
              <a:t>Deshalb</a:t>
            </a:r>
            <a:r>
              <a:rPr lang="de-DE" b="1" dirty="0">
                <a:solidFill>
                  <a:schemeClr val="accent2">
                    <a:lumMod val="50000"/>
                  </a:schemeClr>
                </a:solidFill>
                <a:latin typeface="Amasis MT Pro Medium" panose="02040604050005020304" pitchFamily="18" charset="0"/>
              </a:rPr>
              <a:t> lasst nun auch uns, da wir eine so große Wolke von Zeugen um uns haben, jede Bürde und die uns so leicht umstrickende Sünde ablegen … </a:t>
            </a:r>
            <a:br>
              <a:rPr lang="de-DE" dirty="0"/>
            </a:br>
            <a:endParaRPr lang="de-CH" dirty="0"/>
          </a:p>
        </p:txBody>
      </p:sp>
    </p:spTree>
    <p:extLst>
      <p:ext uri="{BB962C8B-B14F-4D97-AF65-F5344CB8AC3E}">
        <p14:creationId xmlns:p14="http://schemas.microsoft.com/office/powerpoint/2010/main" val="1709843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819900" cy="5413374"/>
          </a:xfrm>
        </p:spPr>
        <p:txBody>
          <a:bodyPr>
            <a:normAutofit/>
          </a:bodyPr>
          <a:lstStyle/>
          <a:p>
            <a:r>
              <a:rPr lang="de-DE" b="1" dirty="0">
                <a:solidFill>
                  <a:schemeClr val="accent2">
                    <a:lumMod val="50000"/>
                  </a:schemeClr>
                </a:solidFill>
                <a:latin typeface="Amasis MT Pro Medium" panose="02040604050005020304" pitchFamily="18" charset="0"/>
              </a:rPr>
              <a:t>1. Petrusbrief 1,9</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 und so erlangt ihr das Ziel eures Glaubens: die Rettung der Seelen. </a:t>
            </a:r>
            <a:br>
              <a:rPr lang="de-DE" b="1" dirty="0">
                <a:solidFill>
                  <a:schemeClr val="accent2">
                    <a:lumMod val="50000"/>
                  </a:schemeClr>
                </a:solidFill>
                <a:latin typeface="Amasis MT Pro Medium" panose="02040604050005020304" pitchFamily="18" charset="0"/>
              </a:rPr>
            </a:br>
            <a:br>
              <a:rPr lang="de-DE" dirty="0"/>
            </a:br>
            <a:endParaRPr lang="de-CH" dirty="0"/>
          </a:p>
        </p:txBody>
      </p:sp>
    </p:spTree>
    <p:extLst>
      <p:ext uri="{BB962C8B-B14F-4D97-AF65-F5344CB8AC3E}">
        <p14:creationId xmlns:p14="http://schemas.microsoft.com/office/powerpoint/2010/main" val="438035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794715" cy="6144162"/>
          </a:xfrm>
        </p:spPr>
        <p:txBody>
          <a:bodyPr>
            <a:normAutofit fontScale="90000"/>
          </a:bodyPr>
          <a:lstStyle/>
          <a:p>
            <a:r>
              <a:rPr lang="de-DE" sz="4000" b="1" dirty="0">
                <a:solidFill>
                  <a:schemeClr val="accent2">
                    <a:lumMod val="50000"/>
                  </a:schemeClr>
                </a:solidFill>
                <a:latin typeface="Amasis MT Pro Medium" panose="02040604050005020304" pitchFamily="18" charset="0"/>
              </a:rPr>
              <a:t>1. Petrusbrief 1,9</a:t>
            </a:r>
            <a:br>
              <a:rPr lang="de-DE" sz="4000" b="1" dirty="0">
                <a:solidFill>
                  <a:schemeClr val="accent2">
                    <a:lumMod val="50000"/>
                  </a:schemeClr>
                </a:solidFill>
                <a:latin typeface="Amasis MT Pro Medium" panose="02040604050005020304" pitchFamily="18" charset="0"/>
              </a:rPr>
            </a:br>
            <a:r>
              <a:rPr lang="de-DE" sz="4000" b="1" dirty="0">
                <a:solidFill>
                  <a:schemeClr val="accent2">
                    <a:lumMod val="50000"/>
                  </a:schemeClr>
                </a:solidFill>
                <a:latin typeface="Amasis MT Pro Medium" panose="02040604050005020304" pitchFamily="18" charset="0"/>
              </a:rPr>
              <a:t>Darin jubelt ihr, die ihr jetzt eine kleine Zeit, wenn es nötig ist, in mancherlei Versuchungen betrübt worden seid, damit die Bewährung eures Glaubens viel kostbarer befunden wird als die des vergänglichen Goldes, das durch Feuer erprobt wird, zu Lob und Herrlichkeit und Ehre in der Offenbarung Jesu Christi.</a:t>
            </a:r>
            <a:endParaRPr lang="de-CH" dirty="0"/>
          </a:p>
        </p:txBody>
      </p:sp>
    </p:spTree>
    <p:extLst>
      <p:ext uri="{BB962C8B-B14F-4D97-AF65-F5344CB8AC3E}">
        <p14:creationId xmlns:p14="http://schemas.microsoft.com/office/powerpoint/2010/main" val="1357110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819900" cy="5413374"/>
          </a:xfrm>
        </p:spPr>
        <p:txBody>
          <a:bodyPr>
            <a:normAutofit fontScale="90000"/>
          </a:bodyPr>
          <a:lstStyle/>
          <a:p>
            <a:r>
              <a:rPr lang="de-DE" b="1" dirty="0">
                <a:solidFill>
                  <a:schemeClr val="accent2">
                    <a:lumMod val="50000"/>
                  </a:schemeClr>
                </a:solidFill>
                <a:latin typeface="Amasis MT Pro Medium" panose="02040604050005020304" pitchFamily="18" charset="0"/>
              </a:rPr>
              <a:t>Hebräerbrief 12,1a</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Deshalb lasst nun auch uns, da wir eine so große Wolke von </a:t>
            </a:r>
            <a:r>
              <a:rPr lang="de-DE" sz="6700" b="1" dirty="0">
                <a:solidFill>
                  <a:schemeClr val="accent2">
                    <a:lumMod val="50000"/>
                  </a:schemeClr>
                </a:solidFill>
                <a:latin typeface="Amasis MT Pro Medium" panose="02040604050005020304" pitchFamily="18" charset="0"/>
              </a:rPr>
              <a:t>Zeugen</a:t>
            </a:r>
            <a:r>
              <a:rPr lang="de-DE" b="1" dirty="0">
                <a:solidFill>
                  <a:schemeClr val="accent2">
                    <a:lumMod val="50000"/>
                  </a:schemeClr>
                </a:solidFill>
                <a:latin typeface="Amasis MT Pro Medium" panose="02040604050005020304" pitchFamily="18" charset="0"/>
              </a:rPr>
              <a:t> um uns haben, jede Bürde und die uns so leicht umstrickende Sünde ablegen … </a:t>
            </a:r>
            <a:br>
              <a:rPr lang="de-DE" dirty="0"/>
            </a:br>
            <a:endParaRPr lang="de-CH" dirty="0"/>
          </a:p>
        </p:txBody>
      </p:sp>
    </p:spTree>
    <p:extLst>
      <p:ext uri="{BB962C8B-B14F-4D97-AF65-F5344CB8AC3E}">
        <p14:creationId xmlns:p14="http://schemas.microsoft.com/office/powerpoint/2010/main" val="3560671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709611" cy="5413374"/>
          </a:xfrm>
        </p:spPr>
        <p:txBody>
          <a:bodyPr>
            <a:normAutofit/>
          </a:bodyPr>
          <a:lstStyle/>
          <a:p>
            <a:pPr algn="ctr"/>
            <a:r>
              <a:rPr lang="de-DE" sz="7200" b="1" dirty="0">
                <a:solidFill>
                  <a:schemeClr val="accent2">
                    <a:lumMod val="50000"/>
                  </a:schemeClr>
                </a:solidFill>
                <a:latin typeface="Amasis MT Pro Medium" panose="02040604050005020304" pitchFamily="18" charset="0"/>
              </a:rPr>
              <a:t>Der Brief an die </a:t>
            </a:r>
            <a:br>
              <a:rPr lang="de-DE" sz="7200" b="1" dirty="0">
                <a:solidFill>
                  <a:schemeClr val="accent2">
                    <a:lumMod val="50000"/>
                  </a:schemeClr>
                </a:solidFill>
                <a:latin typeface="Amasis MT Pro Medium" panose="02040604050005020304" pitchFamily="18" charset="0"/>
              </a:rPr>
            </a:br>
            <a:br>
              <a:rPr lang="de-DE" sz="7200" b="1" dirty="0">
                <a:solidFill>
                  <a:schemeClr val="accent2">
                    <a:lumMod val="50000"/>
                  </a:schemeClr>
                </a:solidFill>
                <a:latin typeface="Amasis MT Pro Medium" panose="02040604050005020304" pitchFamily="18" charset="0"/>
              </a:rPr>
            </a:br>
            <a:r>
              <a:rPr lang="de-DE" sz="7200" b="1" dirty="0">
                <a:solidFill>
                  <a:schemeClr val="accent2">
                    <a:lumMod val="50000"/>
                  </a:schemeClr>
                </a:solidFill>
                <a:latin typeface="Amasis MT Pro Medium" panose="02040604050005020304" pitchFamily="18" charset="0"/>
              </a:rPr>
              <a:t>Hebräer</a:t>
            </a:r>
            <a:br>
              <a:rPr lang="de-DE" dirty="0"/>
            </a:br>
            <a:endParaRPr lang="de-CH" dirty="0"/>
          </a:p>
        </p:txBody>
      </p:sp>
    </p:spTree>
    <p:extLst>
      <p:ext uri="{BB962C8B-B14F-4D97-AF65-F5344CB8AC3E}">
        <p14:creationId xmlns:p14="http://schemas.microsoft.com/office/powerpoint/2010/main" val="547232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819900" cy="5927186"/>
          </a:xfrm>
        </p:spPr>
        <p:txBody>
          <a:bodyPr>
            <a:normAutofit fontScale="90000"/>
          </a:bodyPr>
          <a:lstStyle/>
          <a:p>
            <a:r>
              <a:rPr lang="de-DE" b="1" dirty="0">
                <a:solidFill>
                  <a:schemeClr val="accent2">
                    <a:lumMod val="50000"/>
                  </a:schemeClr>
                </a:solidFill>
                <a:latin typeface="Amasis MT Pro Medium" panose="02040604050005020304" pitchFamily="18" charset="0"/>
              </a:rPr>
              <a:t>Hebräerbrief 1,1-2</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Nachdem Gott vielfältig und auf vielerlei Weise ehemals zu den Vätern geredet hat in den Propheten, hat er am Ende dieser Tage zu uns geredet im Sohn, den er zum Erben aller Dinge eingesetzt hat, durch den er auch die Welten gemacht hat; </a:t>
            </a:r>
            <a:endParaRPr lang="de-CH" dirty="0"/>
          </a:p>
        </p:txBody>
      </p:sp>
    </p:spTree>
    <p:extLst>
      <p:ext uri="{BB962C8B-B14F-4D97-AF65-F5344CB8AC3E}">
        <p14:creationId xmlns:p14="http://schemas.microsoft.com/office/powerpoint/2010/main" val="72294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819900" cy="5413374"/>
          </a:xfrm>
        </p:spPr>
        <p:txBody>
          <a:bodyPr>
            <a:normAutofit fontScale="90000"/>
          </a:bodyPr>
          <a:lstStyle/>
          <a:p>
            <a:r>
              <a:rPr lang="de-DE" b="1" dirty="0">
                <a:solidFill>
                  <a:schemeClr val="accent2">
                    <a:lumMod val="50000"/>
                  </a:schemeClr>
                </a:solidFill>
                <a:latin typeface="Amasis MT Pro Medium" panose="02040604050005020304" pitchFamily="18" charset="0"/>
              </a:rPr>
              <a:t>Hebräerbrief 12,1a</a:t>
            </a:r>
            <a:br>
              <a:rPr lang="de-DE" b="1" dirty="0">
                <a:solidFill>
                  <a:schemeClr val="accent2">
                    <a:lumMod val="50000"/>
                  </a:schemeClr>
                </a:solidFill>
                <a:latin typeface="Amasis MT Pro Medium" panose="02040604050005020304" pitchFamily="18" charset="0"/>
              </a:rPr>
            </a:br>
            <a:r>
              <a:rPr lang="de-DE" sz="7300" b="1" dirty="0">
                <a:solidFill>
                  <a:schemeClr val="accent2">
                    <a:lumMod val="50000"/>
                  </a:schemeClr>
                </a:solidFill>
                <a:latin typeface="Amasis MT Pro Medium" panose="02040604050005020304" pitchFamily="18" charset="0"/>
              </a:rPr>
              <a:t>Deshalb</a:t>
            </a:r>
            <a:r>
              <a:rPr lang="de-DE" b="1" dirty="0">
                <a:solidFill>
                  <a:schemeClr val="accent2">
                    <a:lumMod val="50000"/>
                  </a:schemeClr>
                </a:solidFill>
                <a:latin typeface="Amasis MT Pro Medium" panose="02040604050005020304" pitchFamily="18" charset="0"/>
              </a:rPr>
              <a:t> lasst nun auch uns, da wir eine so große Wolke von Zeugen um uns haben, jede Bürde und die uns so leicht umstrickende Sünde ablegen … </a:t>
            </a:r>
            <a:br>
              <a:rPr lang="de-DE" dirty="0"/>
            </a:br>
            <a:endParaRPr lang="de-CH" dirty="0"/>
          </a:p>
        </p:txBody>
      </p:sp>
    </p:spTree>
    <p:extLst>
      <p:ext uri="{BB962C8B-B14F-4D97-AF65-F5344CB8AC3E}">
        <p14:creationId xmlns:p14="http://schemas.microsoft.com/office/powerpoint/2010/main" val="2933644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573436"/>
            <a:ext cx="6819900" cy="5718875"/>
          </a:xfrm>
        </p:spPr>
        <p:txBody>
          <a:bodyPr>
            <a:normAutofit fontScale="90000"/>
          </a:bodyPr>
          <a:lstStyle/>
          <a:p>
            <a:r>
              <a:rPr lang="de-DE" b="1" dirty="0">
                <a:solidFill>
                  <a:schemeClr val="accent2">
                    <a:lumMod val="50000"/>
                  </a:schemeClr>
                </a:solidFill>
                <a:latin typeface="Amasis MT Pro Medium" panose="02040604050005020304" pitchFamily="18" charset="0"/>
              </a:rPr>
              <a:t>Jesaja 29,22-23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Darum, so spricht der HERR, der Abraham erlöst hat, zum Haus Jakob: Jetzt wird Jakob nicht mehr beschämt werden, und sein Gesicht wird jetzt nicht mehr erblassen. Denn wenn er, wenn seine Kinder das Werk meiner Hände…</a:t>
            </a:r>
            <a:endParaRPr lang="de-CH" dirty="0"/>
          </a:p>
        </p:txBody>
      </p:sp>
    </p:spTree>
    <p:extLst>
      <p:ext uri="{BB962C8B-B14F-4D97-AF65-F5344CB8AC3E}">
        <p14:creationId xmlns:p14="http://schemas.microsoft.com/office/powerpoint/2010/main" val="476612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743918"/>
            <a:ext cx="6819900" cy="5548393"/>
          </a:xfrm>
        </p:spPr>
        <p:txBody>
          <a:bodyPr anchor="t" anchorCtr="0">
            <a:normAutofit/>
          </a:bodyPr>
          <a:lstStyle/>
          <a:p>
            <a:r>
              <a:rPr lang="de-DE" sz="4000" b="1" dirty="0">
                <a:solidFill>
                  <a:schemeClr val="accent2">
                    <a:lumMod val="50000"/>
                  </a:schemeClr>
                </a:solidFill>
                <a:latin typeface="Amasis MT Pro Medium" panose="02040604050005020304" pitchFamily="18" charset="0"/>
              </a:rPr>
              <a:t>Jesaja 29,22-23 </a:t>
            </a:r>
            <a:br>
              <a:rPr lang="de-DE" sz="4000" b="1" dirty="0">
                <a:solidFill>
                  <a:schemeClr val="accent2">
                    <a:lumMod val="50000"/>
                  </a:schemeClr>
                </a:solidFill>
                <a:latin typeface="Amasis MT Pro Medium" panose="02040604050005020304" pitchFamily="18" charset="0"/>
              </a:rPr>
            </a:br>
            <a:r>
              <a:rPr lang="de-DE" sz="4000" b="1" dirty="0">
                <a:solidFill>
                  <a:schemeClr val="accent2">
                    <a:lumMod val="50000"/>
                  </a:schemeClr>
                </a:solidFill>
                <a:latin typeface="Amasis MT Pro Medium" panose="02040604050005020304" pitchFamily="18" charset="0"/>
              </a:rPr>
              <a:t>… in seiner Mitte sehen, werden sie meinen Namen heiligen; und sie werden den Heiligen Jakobs heiligen und den Gott Israels fürchten.</a:t>
            </a:r>
            <a:endParaRPr lang="de-CH" sz="4000" dirty="0"/>
          </a:p>
        </p:txBody>
      </p:sp>
    </p:spTree>
    <p:extLst>
      <p:ext uri="{BB962C8B-B14F-4D97-AF65-F5344CB8AC3E}">
        <p14:creationId xmlns:p14="http://schemas.microsoft.com/office/powerpoint/2010/main" val="118030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819900" cy="5413374"/>
          </a:xfrm>
        </p:spPr>
        <p:txBody>
          <a:bodyPr>
            <a:normAutofit fontScale="90000"/>
          </a:bodyPr>
          <a:lstStyle/>
          <a:p>
            <a:r>
              <a:rPr lang="de-DE" b="1" dirty="0">
                <a:solidFill>
                  <a:schemeClr val="accent2">
                    <a:lumMod val="50000"/>
                  </a:schemeClr>
                </a:solidFill>
                <a:latin typeface="Amasis MT Pro Medium" panose="02040604050005020304" pitchFamily="18" charset="0"/>
              </a:rPr>
              <a:t>Hebräerbrief 12,1a</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Deshalb lasst nun auch uns, da wir eine so große Wolke von Zeugen um uns haben, jede Bürde und die uns so leicht umstrickende Sünde ablegen … </a:t>
            </a:r>
            <a:br>
              <a:rPr lang="de-DE" dirty="0"/>
            </a:br>
            <a:endParaRPr lang="de-CH" dirty="0"/>
          </a:p>
        </p:txBody>
      </p:sp>
    </p:spTree>
    <p:extLst>
      <p:ext uri="{BB962C8B-B14F-4D97-AF65-F5344CB8AC3E}">
        <p14:creationId xmlns:p14="http://schemas.microsoft.com/office/powerpoint/2010/main" val="495913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819900" cy="5413374"/>
          </a:xfrm>
        </p:spPr>
        <p:txBody>
          <a:bodyPr>
            <a:normAutofit fontScale="90000"/>
          </a:bodyPr>
          <a:lstStyle/>
          <a:p>
            <a:r>
              <a:rPr lang="de-DE" b="1" dirty="0">
                <a:solidFill>
                  <a:schemeClr val="accent2">
                    <a:lumMod val="50000"/>
                  </a:schemeClr>
                </a:solidFill>
                <a:latin typeface="Amasis MT Pro Medium" panose="02040604050005020304" pitchFamily="18" charset="0"/>
              </a:rPr>
              <a:t>Hebräerbrief 12,1a</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Deshalb lasst nun auch uns, da wir eine so große Wolke von Zeugen um uns haben, jede </a:t>
            </a:r>
            <a:r>
              <a:rPr lang="de-DE" sz="6700" b="1" dirty="0">
                <a:solidFill>
                  <a:schemeClr val="accent2">
                    <a:lumMod val="50000"/>
                  </a:schemeClr>
                </a:solidFill>
                <a:latin typeface="Amasis MT Pro Medium" panose="02040604050005020304" pitchFamily="18" charset="0"/>
              </a:rPr>
              <a:t>Bürde</a:t>
            </a:r>
            <a:r>
              <a:rPr lang="de-DE" b="1" dirty="0">
                <a:solidFill>
                  <a:schemeClr val="accent2">
                    <a:lumMod val="50000"/>
                  </a:schemeClr>
                </a:solidFill>
                <a:latin typeface="Amasis MT Pro Medium" panose="02040604050005020304" pitchFamily="18" charset="0"/>
              </a:rPr>
              <a:t> und die uns so leicht umstrickende Sünde ablegen … </a:t>
            </a:r>
            <a:br>
              <a:rPr lang="de-DE" dirty="0"/>
            </a:br>
            <a:endParaRPr lang="de-CH" dirty="0"/>
          </a:p>
        </p:txBody>
      </p:sp>
    </p:spTree>
    <p:extLst>
      <p:ext uri="{BB962C8B-B14F-4D97-AF65-F5344CB8AC3E}">
        <p14:creationId xmlns:p14="http://schemas.microsoft.com/office/powerpoint/2010/main" val="1260000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722313"/>
            <a:ext cx="6819900" cy="5413374"/>
          </a:xfrm>
        </p:spPr>
        <p:txBody>
          <a:bodyPr anchor="t" anchorCtr="0">
            <a:normAutofit/>
          </a:bodyPr>
          <a:lstStyle/>
          <a:p>
            <a:br>
              <a:rPr lang="de-DE" sz="4000" b="1" dirty="0">
                <a:solidFill>
                  <a:schemeClr val="accent2">
                    <a:lumMod val="50000"/>
                  </a:schemeClr>
                </a:solidFill>
                <a:latin typeface="Amasis MT Pro Medium" panose="02040604050005020304" pitchFamily="18" charset="0"/>
              </a:rPr>
            </a:br>
            <a:r>
              <a:rPr lang="de-DE" sz="4000" b="1" dirty="0">
                <a:solidFill>
                  <a:schemeClr val="accent2">
                    <a:lumMod val="50000"/>
                  </a:schemeClr>
                </a:solidFill>
                <a:latin typeface="Amasis MT Pro Medium" panose="02040604050005020304" pitchFamily="18" charset="0"/>
              </a:rPr>
              <a:t>Bürde= griechisch </a:t>
            </a:r>
            <a:r>
              <a:rPr lang="de-DE" sz="4000" b="1" dirty="0" err="1">
                <a:solidFill>
                  <a:schemeClr val="accent2">
                    <a:lumMod val="50000"/>
                  </a:schemeClr>
                </a:solidFill>
                <a:latin typeface="Amasis MT Pro Medium" panose="02040604050005020304" pitchFamily="18" charset="0"/>
              </a:rPr>
              <a:t>onkos</a:t>
            </a:r>
            <a:br>
              <a:rPr lang="de-DE" sz="4000" b="1" dirty="0">
                <a:solidFill>
                  <a:schemeClr val="accent2">
                    <a:lumMod val="50000"/>
                  </a:schemeClr>
                </a:solidFill>
                <a:latin typeface="Amasis MT Pro Medium" panose="02040604050005020304" pitchFamily="18" charset="0"/>
              </a:rPr>
            </a:br>
            <a:br>
              <a:rPr lang="de-DE" sz="4000" b="1" dirty="0">
                <a:solidFill>
                  <a:schemeClr val="accent2">
                    <a:lumMod val="50000"/>
                  </a:schemeClr>
                </a:solidFill>
                <a:latin typeface="Amasis MT Pro Medium" panose="02040604050005020304" pitchFamily="18" charset="0"/>
              </a:rPr>
            </a:br>
            <a:r>
              <a:rPr lang="de-DE" sz="4000" b="1" dirty="0">
                <a:solidFill>
                  <a:schemeClr val="accent2">
                    <a:lumMod val="50000"/>
                  </a:schemeClr>
                </a:solidFill>
                <a:latin typeface="Amasis MT Pro Medium" panose="02040604050005020304" pitchFamily="18" charset="0"/>
              </a:rPr>
              <a:t>Die Onkologie ist der Bereich der Medizin, der sich mit allen gut- und bösartigen Tumorarten sowie Krebserkrankungen befasst.</a:t>
            </a:r>
            <a:endParaRPr lang="de-CH" dirty="0"/>
          </a:p>
        </p:txBody>
      </p:sp>
    </p:spTree>
    <p:extLst>
      <p:ext uri="{BB962C8B-B14F-4D97-AF65-F5344CB8AC3E}">
        <p14:creationId xmlns:p14="http://schemas.microsoft.com/office/powerpoint/2010/main" val="2051770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722313"/>
            <a:ext cx="6819900" cy="5413374"/>
          </a:xfrm>
        </p:spPr>
        <p:txBody>
          <a:bodyPr anchor="t" anchorCtr="0">
            <a:noAutofit/>
          </a:bodyPr>
          <a:lstStyle/>
          <a:p>
            <a:r>
              <a:rPr lang="de-DE" sz="4000" b="1" dirty="0">
                <a:solidFill>
                  <a:schemeClr val="accent2">
                    <a:lumMod val="50000"/>
                  </a:schemeClr>
                </a:solidFill>
                <a:latin typeface="Amasis MT Pro Medium" panose="02040604050005020304" pitchFamily="18" charset="0"/>
              </a:rPr>
              <a:t>1. Timotheus 1,3-4 </a:t>
            </a:r>
            <a:br>
              <a:rPr lang="de-DE" sz="4000" b="1" dirty="0">
                <a:solidFill>
                  <a:schemeClr val="accent2">
                    <a:lumMod val="50000"/>
                  </a:schemeClr>
                </a:solidFill>
                <a:latin typeface="Amasis MT Pro Medium" panose="02040604050005020304" pitchFamily="18" charset="0"/>
              </a:rPr>
            </a:br>
            <a:r>
              <a:rPr lang="de-DE" sz="4000" b="1" dirty="0">
                <a:solidFill>
                  <a:schemeClr val="accent2">
                    <a:lumMod val="50000"/>
                  </a:schemeClr>
                </a:solidFill>
                <a:latin typeface="Amasis MT Pro Medium" panose="02040604050005020304" pitchFamily="18" charset="0"/>
              </a:rPr>
              <a:t>So wie ich dich bat, als ich nach Mazedonien abreiste, in Ephesus zu bleiben, damit du einigen Weisung erteilen solltest, nichts anderes zu lehren noch mit Fabeln und endlosen Geschlechtsregistern …</a:t>
            </a:r>
            <a:endParaRPr lang="de-CH" sz="4000" dirty="0"/>
          </a:p>
        </p:txBody>
      </p:sp>
    </p:spTree>
    <p:extLst>
      <p:ext uri="{BB962C8B-B14F-4D97-AF65-F5344CB8AC3E}">
        <p14:creationId xmlns:p14="http://schemas.microsoft.com/office/powerpoint/2010/main" val="2877789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722313"/>
            <a:ext cx="6819900" cy="5413374"/>
          </a:xfrm>
        </p:spPr>
        <p:txBody>
          <a:bodyPr anchor="t" anchorCtr="0">
            <a:noAutofit/>
          </a:bodyPr>
          <a:lstStyle/>
          <a:p>
            <a:r>
              <a:rPr lang="de-DE" sz="4000" b="1" dirty="0">
                <a:solidFill>
                  <a:schemeClr val="accent2">
                    <a:lumMod val="50000"/>
                  </a:schemeClr>
                </a:solidFill>
                <a:latin typeface="Amasis MT Pro Medium" panose="02040604050005020304" pitchFamily="18" charset="0"/>
              </a:rPr>
              <a:t>1. Timotheus 1,3-4 </a:t>
            </a:r>
            <a:br>
              <a:rPr lang="de-DE" sz="4000" b="1" dirty="0">
                <a:solidFill>
                  <a:schemeClr val="accent2">
                    <a:lumMod val="50000"/>
                  </a:schemeClr>
                </a:solidFill>
                <a:latin typeface="Amasis MT Pro Medium" panose="02040604050005020304" pitchFamily="18" charset="0"/>
              </a:rPr>
            </a:br>
            <a:r>
              <a:rPr lang="de-DE" sz="4000" b="1" dirty="0">
                <a:solidFill>
                  <a:schemeClr val="accent2">
                    <a:lumMod val="50000"/>
                  </a:schemeClr>
                </a:solidFill>
                <a:latin typeface="Amasis MT Pro Medium" panose="02040604050005020304" pitchFamily="18" charset="0"/>
              </a:rPr>
              <a:t>… sich abzugeben, die mehr Streitfragen hervorbringen, als sie den Verwalterdienst Gottes fördern, der im Glauben geschieht. </a:t>
            </a:r>
            <a:endParaRPr lang="de-CH" sz="4000" dirty="0"/>
          </a:p>
        </p:txBody>
      </p:sp>
    </p:spTree>
    <p:extLst>
      <p:ext uri="{BB962C8B-B14F-4D97-AF65-F5344CB8AC3E}">
        <p14:creationId xmlns:p14="http://schemas.microsoft.com/office/powerpoint/2010/main" val="1970868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722313"/>
            <a:ext cx="6819900" cy="5413374"/>
          </a:xfrm>
        </p:spPr>
        <p:txBody>
          <a:bodyPr anchor="t" anchorCtr="0">
            <a:noAutofit/>
          </a:bodyPr>
          <a:lstStyle/>
          <a:p>
            <a:r>
              <a:rPr lang="de-DE" sz="4000" b="1" dirty="0">
                <a:solidFill>
                  <a:schemeClr val="accent2">
                    <a:lumMod val="50000"/>
                  </a:schemeClr>
                </a:solidFill>
                <a:latin typeface="Amasis MT Pro Medium" panose="02040604050005020304" pitchFamily="18" charset="0"/>
              </a:rPr>
              <a:t>2. Timotheus 2,16-17 </a:t>
            </a:r>
            <a:br>
              <a:rPr lang="de-DE" sz="4000" b="1" dirty="0">
                <a:solidFill>
                  <a:schemeClr val="accent2">
                    <a:lumMod val="50000"/>
                  </a:schemeClr>
                </a:solidFill>
                <a:latin typeface="Amasis MT Pro Medium" panose="02040604050005020304" pitchFamily="18" charset="0"/>
              </a:rPr>
            </a:br>
            <a:r>
              <a:rPr lang="de-DE" sz="4000" b="1" dirty="0">
                <a:solidFill>
                  <a:schemeClr val="accent2">
                    <a:lumMod val="50000"/>
                  </a:schemeClr>
                </a:solidFill>
                <a:latin typeface="Amasis MT Pro Medium" panose="02040604050005020304" pitchFamily="18" charset="0"/>
              </a:rPr>
              <a:t>Die unheiligen, leeren Geschwätze aber vermeide! Denn sie werden zu weiterer Gottlosigkeit fortschreiten, und ihr Wort wird um sich fressen wie Krebs. Dazu gehören Hymenäus und </a:t>
            </a:r>
            <a:r>
              <a:rPr lang="de-DE" sz="4000" b="1" dirty="0" err="1">
                <a:solidFill>
                  <a:schemeClr val="accent2">
                    <a:lumMod val="50000"/>
                  </a:schemeClr>
                </a:solidFill>
                <a:latin typeface="Amasis MT Pro Medium" panose="02040604050005020304" pitchFamily="18" charset="0"/>
              </a:rPr>
              <a:t>Philetus</a:t>
            </a:r>
            <a:r>
              <a:rPr lang="de-DE" sz="4000" b="1" dirty="0">
                <a:solidFill>
                  <a:schemeClr val="accent2">
                    <a:lumMod val="50000"/>
                  </a:schemeClr>
                </a:solidFill>
                <a:latin typeface="Amasis MT Pro Medium" panose="02040604050005020304" pitchFamily="18" charset="0"/>
              </a:rPr>
              <a:t>, …</a:t>
            </a:r>
            <a:endParaRPr lang="de-CH" sz="4000" dirty="0"/>
          </a:p>
        </p:txBody>
      </p:sp>
    </p:spTree>
    <p:extLst>
      <p:ext uri="{BB962C8B-B14F-4D97-AF65-F5344CB8AC3E}">
        <p14:creationId xmlns:p14="http://schemas.microsoft.com/office/powerpoint/2010/main" val="617508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722313"/>
            <a:ext cx="6819900" cy="5413374"/>
          </a:xfrm>
        </p:spPr>
        <p:txBody>
          <a:bodyPr anchor="t" anchorCtr="0">
            <a:noAutofit/>
          </a:bodyPr>
          <a:lstStyle/>
          <a:p>
            <a:r>
              <a:rPr lang="de-DE" sz="4000" b="1" dirty="0">
                <a:solidFill>
                  <a:schemeClr val="accent2">
                    <a:lumMod val="50000"/>
                  </a:schemeClr>
                </a:solidFill>
                <a:latin typeface="Amasis MT Pro Medium" panose="02040604050005020304" pitchFamily="18" charset="0"/>
              </a:rPr>
              <a:t>2. Timotheus 2,16-17 </a:t>
            </a:r>
            <a:br>
              <a:rPr lang="de-DE" sz="4000" b="1" dirty="0">
                <a:solidFill>
                  <a:schemeClr val="accent2">
                    <a:lumMod val="50000"/>
                  </a:schemeClr>
                </a:solidFill>
                <a:latin typeface="Amasis MT Pro Medium" panose="02040604050005020304" pitchFamily="18" charset="0"/>
              </a:rPr>
            </a:br>
            <a:r>
              <a:rPr lang="de-DE" sz="4000" b="1" dirty="0">
                <a:solidFill>
                  <a:schemeClr val="accent2">
                    <a:lumMod val="50000"/>
                  </a:schemeClr>
                </a:solidFill>
                <a:latin typeface="Amasis MT Pro Medium" panose="02040604050005020304" pitchFamily="18" charset="0"/>
              </a:rPr>
              <a:t>… die von der Wahrheit abgeirrt sind, indem sie sagen, dass die Auferstehung schon geschehen sei, und den Glauben mancher zerstören.</a:t>
            </a:r>
            <a:endParaRPr lang="de-CH" sz="4000" dirty="0"/>
          </a:p>
        </p:txBody>
      </p:sp>
    </p:spTree>
    <p:extLst>
      <p:ext uri="{BB962C8B-B14F-4D97-AF65-F5344CB8AC3E}">
        <p14:creationId xmlns:p14="http://schemas.microsoft.com/office/powerpoint/2010/main" val="299654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819900" cy="5413374"/>
          </a:xfrm>
        </p:spPr>
        <p:txBody>
          <a:bodyPr>
            <a:normAutofit fontScale="90000"/>
          </a:bodyPr>
          <a:lstStyle/>
          <a:p>
            <a:r>
              <a:rPr lang="de-DE" b="1" dirty="0">
                <a:solidFill>
                  <a:schemeClr val="accent2">
                    <a:lumMod val="50000"/>
                  </a:schemeClr>
                </a:solidFill>
                <a:latin typeface="Amasis MT Pro Medium" panose="02040604050005020304" pitchFamily="18" charset="0"/>
              </a:rPr>
              <a:t>Hebräerbrief 12,1a</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Deshalb lasst nun auch uns, da wir eine so große Wolke von Zeugen um uns haben, jede </a:t>
            </a:r>
            <a:r>
              <a:rPr lang="de-DE" sz="6700" b="1" dirty="0">
                <a:solidFill>
                  <a:schemeClr val="accent2">
                    <a:lumMod val="50000"/>
                  </a:schemeClr>
                </a:solidFill>
                <a:latin typeface="Amasis MT Pro Medium" panose="02040604050005020304" pitchFamily="18" charset="0"/>
              </a:rPr>
              <a:t>Bürde</a:t>
            </a:r>
            <a:r>
              <a:rPr lang="de-DE" b="1" dirty="0">
                <a:solidFill>
                  <a:schemeClr val="accent2">
                    <a:lumMod val="50000"/>
                  </a:schemeClr>
                </a:solidFill>
                <a:latin typeface="Amasis MT Pro Medium" panose="02040604050005020304" pitchFamily="18" charset="0"/>
              </a:rPr>
              <a:t> und die uns so leicht umstrickende Sünde ablegen … </a:t>
            </a:r>
            <a:br>
              <a:rPr lang="de-DE" dirty="0"/>
            </a:br>
            <a:endParaRPr lang="de-CH" dirty="0"/>
          </a:p>
        </p:txBody>
      </p:sp>
    </p:spTree>
    <p:extLst>
      <p:ext uri="{BB962C8B-B14F-4D97-AF65-F5344CB8AC3E}">
        <p14:creationId xmlns:p14="http://schemas.microsoft.com/office/powerpoint/2010/main" val="343584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850232"/>
            <a:ext cx="6819900" cy="4928268"/>
          </a:xfrm>
        </p:spPr>
        <p:txBody>
          <a:bodyPr anchor="t" anchorCtr="0">
            <a:normAutofit/>
          </a:bodyPr>
          <a:lstStyle/>
          <a:p>
            <a:r>
              <a:rPr lang="de-DE" b="1" dirty="0">
                <a:solidFill>
                  <a:schemeClr val="accent2">
                    <a:lumMod val="50000"/>
                  </a:schemeClr>
                </a:solidFill>
                <a:latin typeface="Amasis MT Pro Medium" panose="02040604050005020304" pitchFamily="18" charset="0"/>
              </a:rPr>
              <a:t>- Den Weg der Nachfolge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  verlassen haben,</a:t>
            </a:r>
            <a:br>
              <a:rPr lang="de-DE" b="1" dirty="0">
                <a:solidFill>
                  <a:schemeClr val="accent2">
                    <a:lumMod val="50000"/>
                  </a:schemeClr>
                </a:solidFill>
                <a:latin typeface="Amasis MT Pro Medium" panose="02040604050005020304" pitchFamily="18" charset="0"/>
              </a:rPr>
            </a:br>
            <a:br>
              <a:rPr lang="de-DE" b="1" dirty="0">
                <a:solidFill>
                  <a:schemeClr val="accent2">
                    <a:lumMod val="50000"/>
                  </a:schemeClr>
                </a:solidFill>
                <a:latin typeface="Amasis MT Pro Medium" panose="02040604050005020304" pitchFamily="18" charset="0"/>
              </a:rPr>
            </a:br>
            <a:endParaRPr lang="de-CH" dirty="0"/>
          </a:p>
        </p:txBody>
      </p:sp>
    </p:spTree>
    <p:extLst>
      <p:ext uri="{BB962C8B-B14F-4D97-AF65-F5344CB8AC3E}">
        <p14:creationId xmlns:p14="http://schemas.microsoft.com/office/powerpoint/2010/main" val="3667568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819900" cy="6051172"/>
          </a:xfrm>
        </p:spPr>
        <p:txBody>
          <a:bodyPr>
            <a:normAutofit fontScale="90000"/>
          </a:bodyPr>
          <a:lstStyle/>
          <a:p>
            <a:r>
              <a:rPr lang="de-DE" b="1" dirty="0">
                <a:solidFill>
                  <a:schemeClr val="accent2">
                    <a:lumMod val="50000"/>
                  </a:schemeClr>
                </a:solidFill>
                <a:latin typeface="Amasis MT Pro Medium" panose="02040604050005020304" pitchFamily="18" charset="0"/>
              </a:rPr>
              <a:t>Hebräerbrief 12,1a</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Deshalb lasst nun auch uns, da wir eine so große Wolke von Zeugen um uns haben, jede Bürde und die </a:t>
            </a:r>
            <a:r>
              <a:rPr lang="de-DE" sz="6700" b="1" dirty="0">
                <a:solidFill>
                  <a:schemeClr val="accent2">
                    <a:lumMod val="50000"/>
                  </a:schemeClr>
                </a:solidFill>
                <a:latin typeface="Amasis MT Pro Medium" panose="02040604050005020304" pitchFamily="18" charset="0"/>
              </a:rPr>
              <a:t>uns so leicht umstrickende Sünde</a:t>
            </a:r>
            <a:r>
              <a:rPr lang="de-DE" b="1" dirty="0">
                <a:solidFill>
                  <a:schemeClr val="accent2">
                    <a:lumMod val="50000"/>
                  </a:schemeClr>
                </a:solidFill>
                <a:latin typeface="Amasis MT Pro Medium" panose="02040604050005020304" pitchFamily="18" charset="0"/>
              </a:rPr>
              <a:t> ablegen … </a:t>
            </a:r>
            <a:endParaRPr lang="de-CH" dirty="0"/>
          </a:p>
        </p:txBody>
      </p:sp>
    </p:spTree>
    <p:extLst>
      <p:ext uri="{BB962C8B-B14F-4D97-AF65-F5344CB8AC3E}">
        <p14:creationId xmlns:p14="http://schemas.microsoft.com/office/powerpoint/2010/main" val="3281214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62C5D7-3FA8-71D1-0FA2-D6117DC4DF65}"/>
              </a:ext>
            </a:extLst>
          </p:cNvPr>
          <p:cNvSpPr>
            <a:spLocks noGrp="1"/>
          </p:cNvSpPr>
          <p:nvPr>
            <p:ph type="title"/>
          </p:nvPr>
        </p:nvSpPr>
        <p:spPr>
          <a:xfrm>
            <a:off x="4775594" y="728664"/>
            <a:ext cx="3852211" cy="4698742"/>
          </a:xfrm>
          <a:noFill/>
        </p:spPr>
        <p:txBody>
          <a:bodyPr vert="horz" lIns="91440" tIns="45720" rIns="91440" bIns="45720" rtlCol="0" anchor="b">
            <a:normAutofit fontScale="90000"/>
          </a:bodyPr>
          <a:lstStyle/>
          <a:p>
            <a:r>
              <a:rPr lang="de-DE" sz="4800" b="1" dirty="0">
                <a:solidFill>
                  <a:schemeClr val="accent2">
                    <a:lumMod val="50000"/>
                  </a:schemeClr>
                </a:solidFill>
                <a:latin typeface="Amasis MT Pro Medium" panose="02040604050005020304" pitchFamily="18" charset="0"/>
              </a:rPr>
              <a:t>… jede Bürde und die uns so leicht umstrickende Sünde ablegen …</a:t>
            </a:r>
            <a:endParaRPr lang="en-US" sz="4500" dirty="0"/>
          </a:p>
        </p:txBody>
      </p:sp>
      <p:pic>
        <p:nvPicPr>
          <p:cNvPr id="4" name="Grafik 3" descr="Ein Bild, das Gebäude, Statue, draußen, Fenster enthält.&#10;&#10;Automatisch generierte Beschreibung">
            <a:extLst>
              <a:ext uri="{FF2B5EF4-FFF2-40B4-BE49-F238E27FC236}">
                <a16:creationId xmlns:a16="http://schemas.microsoft.com/office/drawing/2014/main" id="{46A31FB8-228A-A86F-56BD-516B076DB99B}"/>
              </a:ext>
            </a:extLst>
          </p:cNvPr>
          <p:cNvPicPr>
            <a:picLocks noChangeAspect="1"/>
          </p:cNvPicPr>
          <p:nvPr/>
        </p:nvPicPr>
        <p:blipFill rotWithShape="1">
          <a:blip r:embed="rId2">
            <a:extLst>
              <a:ext uri="{28A0092B-C50C-407E-A947-70E740481C1C}">
                <a14:useLocalDpi xmlns:a14="http://schemas.microsoft.com/office/drawing/2010/main" val="0"/>
              </a:ext>
            </a:extLst>
          </a:blip>
          <a:srcRect t="6215" b="6215"/>
          <a:stretch/>
        </p:blipFill>
        <p:spPr>
          <a:xfrm rot="5400000">
            <a:off x="-1176933" y="1176933"/>
            <a:ext cx="6858000" cy="4504134"/>
          </a:xfrm>
          <a:prstGeom prst="rect">
            <a:avLst/>
          </a:prstGeom>
        </p:spPr>
      </p:pic>
    </p:spTree>
    <p:extLst>
      <p:ext uri="{BB962C8B-B14F-4D97-AF65-F5344CB8AC3E}">
        <p14:creationId xmlns:p14="http://schemas.microsoft.com/office/powerpoint/2010/main" val="3440632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821410"/>
            <a:ext cx="6819900" cy="5594888"/>
          </a:xfrm>
        </p:spPr>
        <p:txBody>
          <a:bodyPr anchor="t" anchorCtr="0">
            <a:normAutofit/>
          </a:bodyPr>
          <a:lstStyle/>
          <a:p>
            <a:r>
              <a:rPr lang="de-DE" b="1" dirty="0">
                <a:solidFill>
                  <a:schemeClr val="accent2">
                    <a:lumMod val="50000"/>
                  </a:schemeClr>
                </a:solidFill>
                <a:latin typeface="Amasis MT Pro Medium" panose="02040604050005020304" pitchFamily="18" charset="0"/>
              </a:rPr>
              <a:t>1.Mose 6,5</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Und der HERR sah, dass die Bosheit des Menschen auf der Erde groß war und alles Sinnen der Gedanken seines Herzens nur böse den ganzen Tag. </a:t>
            </a:r>
          </a:p>
        </p:txBody>
      </p:sp>
    </p:spTree>
    <p:extLst>
      <p:ext uri="{BB962C8B-B14F-4D97-AF65-F5344CB8AC3E}">
        <p14:creationId xmlns:p14="http://schemas.microsoft.com/office/powerpoint/2010/main" val="1165601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480447"/>
            <a:ext cx="6819900" cy="5935851"/>
          </a:xfrm>
        </p:spPr>
        <p:txBody>
          <a:bodyPr anchor="t" anchorCtr="0">
            <a:normAutofit fontScale="90000"/>
          </a:bodyPr>
          <a:lstStyle/>
          <a:p>
            <a:r>
              <a:rPr lang="de-DE" b="1" dirty="0">
                <a:solidFill>
                  <a:schemeClr val="accent2">
                    <a:lumMod val="50000"/>
                  </a:schemeClr>
                </a:solidFill>
                <a:latin typeface="Amasis MT Pro Medium" panose="02040604050005020304" pitchFamily="18" charset="0"/>
              </a:rPr>
              <a:t>Römerbrief 3,9-12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Was nun? Haben wir einen Vorzug? Durchaus nicht! Denn wir haben sowohl Juden als auch Griechen vorher beschuldigt, dass sie alle unter der Sünde seien, wie geschrieben steht: »Da ist kein Gerechter, auch nicht einer (Psalm 143,2); </a:t>
            </a:r>
          </a:p>
        </p:txBody>
      </p:sp>
    </p:spTree>
    <p:extLst>
      <p:ext uri="{BB962C8B-B14F-4D97-AF65-F5344CB8AC3E}">
        <p14:creationId xmlns:p14="http://schemas.microsoft.com/office/powerpoint/2010/main" val="3605275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821410"/>
            <a:ext cx="6819900" cy="5594888"/>
          </a:xfrm>
        </p:spPr>
        <p:txBody>
          <a:bodyPr anchor="t" anchorCtr="0">
            <a:normAutofit/>
          </a:bodyPr>
          <a:lstStyle/>
          <a:p>
            <a:r>
              <a:rPr lang="de-DE" sz="4000" b="1" dirty="0">
                <a:solidFill>
                  <a:schemeClr val="accent2">
                    <a:lumMod val="50000"/>
                  </a:schemeClr>
                </a:solidFill>
                <a:latin typeface="Amasis MT Pro Medium" panose="02040604050005020304" pitchFamily="18" charset="0"/>
              </a:rPr>
              <a:t>Römerbrief 3,9-12 </a:t>
            </a:r>
            <a:br>
              <a:rPr lang="de-DE" sz="4000" b="1" dirty="0">
                <a:solidFill>
                  <a:schemeClr val="accent2">
                    <a:lumMod val="50000"/>
                  </a:schemeClr>
                </a:solidFill>
                <a:latin typeface="Amasis MT Pro Medium" panose="02040604050005020304" pitchFamily="18" charset="0"/>
              </a:rPr>
            </a:br>
            <a:r>
              <a:rPr lang="de-DE" sz="4000" b="1" dirty="0">
                <a:solidFill>
                  <a:schemeClr val="accent2">
                    <a:lumMod val="50000"/>
                  </a:schemeClr>
                </a:solidFill>
                <a:latin typeface="Amasis MT Pro Medium" panose="02040604050005020304" pitchFamily="18" charset="0"/>
              </a:rPr>
              <a:t>… da ist keiner, der verständig ist; da ist keiner, der Gott sucht (</a:t>
            </a:r>
            <a:r>
              <a:rPr lang="de-DE" sz="4000" b="1" dirty="0" err="1">
                <a:solidFill>
                  <a:schemeClr val="accent2">
                    <a:lumMod val="50000"/>
                  </a:schemeClr>
                </a:solidFill>
                <a:latin typeface="Amasis MT Pro Medium" panose="02040604050005020304" pitchFamily="18" charset="0"/>
              </a:rPr>
              <a:t>Jer</a:t>
            </a:r>
            <a:r>
              <a:rPr lang="de-DE" sz="4000" b="1" dirty="0">
                <a:solidFill>
                  <a:schemeClr val="accent2">
                    <a:lumMod val="50000"/>
                  </a:schemeClr>
                </a:solidFill>
                <a:latin typeface="Amasis MT Pro Medium" panose="02040604050005020304" pitchFamily="18" charset="0"/>
              </a:rPr>
              <a:t> 4,22). Alle sind abgewichen, sie sind allesamt untauglich geworden; da ist keiner, der Gutes tut, da ist auch nicht einer (Psalm 14,1-3).«</a:t>
            </a:r>
          </a:p>
        </p:txBody>
      </p:sp>
    </p:spTree>
    <p:extLst>
      <p:ext uri="{BB962C8B-B14F-4D97-AF65-F5344CB8AC3E}">
        <p14:creationId xmlns:p14="http://schemas.microsoft.com/office/powerpoint/2010/main" val="3588475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819900" cy="6051172"/>
          </a:xfrm>
        </p:spPr>
        <p:txBody>
          <a:bodyPr>
            <a:normAutofit/>
          </a:bodyPr>
          <a:lstStyle/>
          <a:p>
            <a:r>
              <a:rPr lang="de-DE" b="1" dirty="0">
                <a:solidFill>
                  <a:schemeClr val="accent2">
                    <a:lumMod val="50000"/>
                  </a:schemeClr>
                </a:solidFill>
                <a:latin typeface="Amasis MT Pro Medium" panose="02040604050005020304" pitchFamily="18" charset="0"/>
              </a:rPr>
              <a:t>Hebräerbrief 12,1a</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Deshalb lasst nun auch uns, da wir eine so große Wolke von Zeugen um uns haben, jede Bürde und die uns so leicht umstrickende Sünde </a:t>
            </a:r>
            <a:r>
              <a:rPr lang="de-DE" sz="6000" b="1" dirty="0">
                <a:solidFill>
                  <a:schemeClr val="accent2">
                    <a:lumMod val="50000"/>
                  </a:schemeClr>
                </a:solidFill>
                <a:latin typeface="Amasis MT Pro Medium" panose="02040604050005020304" pitchFamily="18" charset="0"/>
              </a:rPr>
              <a:t>ablegen … </a:t>
            </a:r>
            <a:endParaRPr lang="de-CH" sz="6000"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3580839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821410"/>
            <a:ext cx="6819900" cy="5594888"/>
          </a:xfrm>
        </p:spPr>
        <p:txBody>
          <a:bodyPr anchor="t" anchorCtr="0">
            <a:normAutofit/>
          </a:bodyPr>
          <a:lstStyle/>
          <a:p>
            <a:r>
              <a:rPr lang="de-DE" b="1" dirty="0">
                <a:solidFill>
                  <a:schemeClr val="accent2">
                    <a:lumMod val="50000"/>
                  </a:schemeClr>
                </a:solidFill>
                <a:latin typeface="Amasis MT Pro Medium" panose="02040604050005020304" pitchFamily="18" charset="0"/>
              </a:rPr>
              <a:t>Hebräerbrief 12,1a</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a. Sünde nicht mehr tun!</a:t>
            </a:r>
            <a:endParaRPr lang="de-CH" sz="6000"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1261647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821410"/>
            <a:ext cx="6819900" cy="5594888"/>
          </a:xfrm>
        </p:spPr>
        <p:txBody>
          <a:bodyPr anchor="t" anchorCtr="0">
            <a:normAutofit fontScale="90000"/>
          </a:bodyPr>
          <a:lstStyle/>
          <a:p>
            <a:r>
              <a:rPr lang="de-DE" b="1" dirty="0">
                <a:solidFill>
                  <a:schemeClr val="accent2">
                    <a:lumMod val="50000"/>
                  </a:schemeClr>
                </a:solidFill>
                <a:latin typeface="Amasis MT Pro Medium" panose="02040604050005020304" pitchFamily="18" charset="0"/>
              </a:rPr>
              <a:t>a. Sünde nicht mehr tun!</a:t>
            </a:r>
            <a:br>
              <a:rPr lang="de-DE" b="1" dirty="0">
                <a:solidFill>
                  <a:schemeClr val="accent2">
                    <a:lumMod val="50000"/>
                  </a:schemeClr>
                </a:solidFill>
                <a:latin typeface="Amasis MT Pro Medium" panose="02040604050005020304" pitchFamily="18" charset="0"/>
              </a:rPr>
            </a:b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Römerbrief 13,12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Die Nacht ist weit vorgerückt, und der Tag ist nahe. Lasst uns nun die Werke der Finsternis ablegen und die Waffen des Lichts anziehen! </a:t>
            </a:r>
            <a:br>
              <a:rPr lang="de-DE" b="1" dirty="0">
                <a:solidFill>
                  <a:schemeClr val="accent2">
                    <a:lumMod val="50000"/>
                  </a:schemeClr>
                </a:solidFill>
                <a:latin typeface="Amasis MT Pro Medium" panose="02040604050005020304" pitchFamily="18" charset="0"/>
              </a:rPr>
            </a:br>
            <a:endParaRPr lang="de-CH" sz="6000"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1940608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821410"/>
            <a:ext cx="6819900" cy="5594888"/>
          </a:xfrm>
        </p:spPr>
        <p:txBody>
          <a:bodyPr anchor="t" anchorCtr="0">
            <a:normAutofit fontScale="90000"/>
          </a:bodyPr>
          <a:lstStyle/>
          <a:p>
            <a:r>
              <a:rPr lang="de-DE" b="1" dirty="0">
                <a:solidFill>
                  <a:schemeClr val="accent2">
                    <a:lumMod val="50000"/>
                  </a:schemeClr>
                </a:solidFill>
                <a:latin typeface="Amasis MT Pro Medium" panose="02040604050005020304" pitchFamily="18" charset="0"/>
              </a:rPr>
              <a:t>a. Sünde nicht mehr tun!</a:t>
            </a:r>
            <a:br>
              <a:rPr lang="de-DE" b="1" dirty="0">
                <a:solidFill>
                  <a:schemeClr val="accent2">
                    <a:lumMod val="50000"/>
                  </a:schemeClr>
                </a:solidFill>
                <a:latin typeface="Amasis MT Pro Medium" panose="02040604050005020304" pitchFamily="18" charset="0"/>
              </a:rPr>
            </a:b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Epheserbrief 4,28</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Wer gestohlen hat, stehle nicht mehr, sondern mühe sich vielmehr und wirke mit seinen Händen das Gute, damit er dem Bedürftigen etwas mitzugeben habe! </a:t>
            </a:r>
            <a:br>
              <a:rPr lang="de-DE" b="1" dirty="0">
                <a:solidFill>
                  <a:schemeClr val="accent2">
                    <a:lumMod val="50000"/>
                  </a:schemeClr>
                </a:solidFill>
                <a:latin typeface="Amasis MT Pro Medium" panose="02040604050005020304" pitchFamily="18" charset="0"/>
              </a:rPr>
            </a:br>
            <a:br>
              <a:rPr lang="de-DE" b="1" dirty="0">
                <a:solidFill>
                  <a:schemeClr val="accent2">
                    <a:lumMod val="50000"/>
                  </a:schemeClr>
                </a:solidFill>
                <a:latin typeface="Amasis MT Pro Medium" panose="02040604050005020304" pitchFamily="18" charset="0"/>
              </a:rPr>
            </a:br>
            <a:endParaRPr lang="de-CH" sz="6000"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3096804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821410"/>
            <a:ext cx="6819900" cy="5594888"/>
          </a:xfrm>
        </p:spPr>
        <p:txBody>
          <a:bodyPr anchor="t" anchorCtr="0">
            <a:normAutofit/>
          </a:bodyPr>
          <a:lstStyle/>
          <a:p>
            <a:r>
              <a:rPr lang="de-DE" b="1" dirty="0">
                <a:solidFill>
                  <a:schemeClr val="accent2">
                    <a:lumMod val="50000"/>
                  </a:schemeClr>
                </a:solidFill>
                <a:latin typeface="Amasis MT Pro Medium" panose="02040604050005020304" pitchFamily="18" charset="0"/>
              </a:rPr>
              <a:t>Hebräerbrief 12,1a</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b. Vergebung erbeten</a:t>
            </a:r>
            <a:br>
              <a:rPr lang="de-DE" b="1" dirty="0">
                <a:solidFill>
                  <a:schemeClr val="accent2">
                    <a:lumMod val="50000"/>
                  </a:schemeClr>
                </a:solidFill>
                <a:latin typeface="Amasis MT Pro Medium" panose="02040604050005020304" pitchFamily="18" charset="0"/>
              </a:rPr>
            </a:br>
            <a:br>
              <a:rPr lang="de-DE" b="1" dirty="0">
                <a:solidFill>
                  <a:schemeClr val="accent2">
                    <a:lumMod val="50000"/>
                  </a:schemeClr>
                </a:solidFill>
                <a:latin typeface="Amasis MT Pro Medium" panose="02040604050005020304" pitchFamily="18" charset="0"/>
              </a:rPr>
            </a:br>
            <a:endParaRPr lang="de-CH" sz="6000"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4028115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850232"/>
            <a:ext cx="6819900" cy="4928268"/>
          </a:xfrm>
        </p:spPr>
        <p:txBody>
          <a:bodyPr anchor="t" anchorCtr="0">
            <a:normAutofit/>
          </a:bodyPr>
          <a:lstStyle/>
          <a:p>
            <a:r>
              <a:rPr lang="de-DE" b="1" dirty="0">
                <a:solidFill>
                  <a:schemeClr val="accent2">
                    <a:lumMod val="50000"/>
                  </a:schemeClr>
                </a:solidFill>
                <a:latin typeface="Amasis MT Pro Medium" panose="02040604050005020304" pitchFamily="18" charset="0"/>
              </a:rPr>
              <a:t>- Den Weg der Nachfolge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  verlassen haben,</a:t>
            </a:r>
            <a:br>
              <a:rPr lang="de-DE" b="1" dirty="0">
                <a:solidFill>
                  <a:schemeClr val="accent2">
                    <a:lumMod val="50000"/>
                  </a:schemeClr>
                </a:solidFill>
                <a:latin typeface="Amasis MT Pro Medium" panose="02040604050005020304" pitchFamily="18" charset="0"/>
              </a:rPr>
            </a:b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 das Ziel aus den Augen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  verloren haben,</a:t>
            </a:r>
            <a:br>
              <a:rPr lang="de-DE" b="1" dirty="0">
                <a:solidFill>
                  <a:schemeClr val="accent2">
                    <a:lumMod val="50000"/>
                  </a:schemeClr>
                </a:solidFill>
                <a:latin typeface="Amasis MT Pro Medium" panose="02040604050005020304" pitchFamily="18" charset="0"/>
              </a:rPr>
            </a:br>
            <a:br>
              <a:rPr lang="de-DE" b="1" dirty="0">
                <a:solidFill>
                  <a:schemeClr val="accent2">
                    <a:lumMod val="50000"/>
                  </a:schemeClr>
                </a:solidFill>
                <a:latin typeface="Amasis MT Pro Medium" panose="02040604050005020304" pitchFamily="18" charset="0"/>
              </a:rPr>
            </a:br>
            <a:endParaRPr lang="de-CH" dirty="0"/>
          </a:p>
        </p:txBody>
      </p:sp>
    </p:spTree>
    <p:extLst>
      <p:ext uri="{BB962C8B-B14F-4D97-AF65-F5344CB8AC3E}">
        <p14:creationId xmlns:p14="http://schemas.microsoft.com/office/powerpoint/2010/main" val="579243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162050" y="631556"/>
            <a:ext cx="6819900" cy="5594888"/>
          </a:xfrm>
        </p:spPr>
        <p:txBody>
          <a:bodyPr anchor="t" anchorCtr="0">
            <a:normAutofit/>
          </a:bodyPr>
          <a:lstStyle/>
          <a:p>
            <a:r>
              <a:rPr lang="de-DE" b="1" dirty="0">
                <a:solidFill>
                  <a:schemeClr val="accent2">
                    <a:lumMod val="50000"/>
                  </a:schemeClr>
                </a:solidFill>
                <a:latin typeface="Amasis MT Pro Medium" panose="02040604050005020304" pitchFamily="18" charset="0"/>
              </a:rPr>
              <a:t>b. Vergebung erbeten</a:t>
            </a:r>
            <a:br>
              <a:rPr lang="de-DE" b="1" dirty="0">
                <a:solidFill>
                  <a:schemeClr val="accent2">
                    <a:lumMod val="50000"/>
                  </a:schemeClr>
                </a:solidFill>
                <a:latin typeface="Amasis MT Pro Medium" panose="02040604050005020304" pitchFamily="18" charset="0"/>
              </a:rPr>
            </a:b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1. Johannes 1,9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Wenn wir unsere Sünden bekennen, ist er treu und gerecht, dass er uns die Sünden vergibt und uns reinigt von jeder Ungerechtigkeit.</a:t>
            </a:r>
            <a:endParaRPr lang="de-CH" sz="6000"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1536970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162050" y="805912"/>
            <a:ext cx="6819900" cy="5420532"/>
          </a:xfrm>
        </p:spPr>
        <p:txBody>
          <a:bodyPr anchor="t" anchorCtr="0">
            <a:normAutofit fontScale="90000"/>
          </a:bodyPr>
          <a:lstStyle/>
          <a:p>
            <a:r>
              <a:rPr lang="de-DE" b="1" dirty="0">
                <a:solidFill>
                  <a:schemeClr val="accent2">
                    <a:lumMod val="50000"/>
                  </a:schemeClr>
                </a:solidFill>
                <a:latin typeface="Amasis MT Pro Medium" panose="02040604050005020304" pitchFamily="18" charset="0"/>
              </a:rPr>
              <a:t>b. Vergebung erbeten</a:t>
            </a:r>
            <a:br>
              <a:rPr lang="de-DE" b="1" dirty="0">
                <a:solidFill>
                  <a:schemeClr val="accent2">
                    <a:lumMod val="50000"/>
                  </a:schemeClr>
                </a:solidFill>
                <a:latin typeface="Amasis MT Pro Medium" panose="02040604050005020304" pitchFamily="18" charset="0"/>
              </a:rPr>
            </a:b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Matthäus  5,23-24 Wenn du nun deine Gabe darbringst zu dem Altar und dich dort erinnerst, dass dein Bruder etwas gegen dich hat, so lass deine Gabe dort vor dem Altar und geh vorher hin, </a:t>
            </a:r>
            <a:endParaRPr lang="de-CH" sz="6000"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2833120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162050" y="790414"/>
            <a:ext cx="6819900" cy="5436030"/>
          </a:xfrm>
        </p:spPr>
        <p:txBody>
          <a:bodyPr anchor="t" anchorCtr="0">
            <a:normAutofit/>
          </a:bodyPr>
          <a:lstStyle/>
          <a:p>
            <a:r>
              <a:rPr lang="de-DE" sz="4000" b="1" dirty="0">
                <a:solidFill>
                  <a:schemeClr val="accent2">
                    <a:lumMod val="50000"/>
                  </a:schemeClr>
                </a:solidFill>
                <a:latin typeface="Amasis MT Pro Medium" panose="02040604050005020304" pitchFamily="18" charset="0"/>
              </a:rPr>
              <a:t>b. Vergebung erbeten</a:t>
            </a:r>
            <a:br>
              <a:rPr lang="de-DE" sz="4000" b="1" dirty="0">
                <a:solidFill>
                  <a:schemeClr val="accent2">
                    <a:lumMod val="50000"/>
                  </a:schemeClr>
                </a:solidFill>
                <a:latin typeface="Amasis MT Pro Medium" panose="02040604050005020304" pitchFamily="18" charset="0"/>
              </a:rPr>
            </a:br>
            <a:br>
              <a:rPr lang="de-DE" sz="4000" b="1" dirty="0">
                <a:solidFill>
                  <a:schemeClr val="accent2">
                    <a:lumMod val="50000"/>
                  </a:schemeClr>
                </a:solidFill>
                <a:latin typeface="Amasis MT Pro Medium" panose="02040604050005020304" pitchFamily="18" charset="0"/>
              </a:rPr>
            </a:br>
            <a:r>
              <a:rPr lang="de-DE" sz="4000" b="1" dirty="0">
                <a:solidFill>
                  <a:schemeClr val="accent2">
                    <a:lumMod val="50000"/>
                  </a:schemeClr>
                </a:solidFill>
                <a:latin typeface="Amasis MT Pro Medium" panose="02040604050005020304" pitchFamily="18" charset="0"/>
              </a:rPr>
              <a:t>Matthäus  5,23-24 </a:t>
            </a:r>
            <a:br>
              <a:rPr lang="de-DE" sz="4000" b="1" dirty="0">
                <a:solidFill>
                  <a:schemeClr val="accent2">
                    <a:lumMod val="50000"/>
                  </a:schemeClr>
                </a:solidFill>
                <a:latin typeface="Amasis MT Pro Medium" panose="02040604050005020304" pitchFamily="18" charset="0"/>
              </a:rPr>
            </a:br>
            <a:r>
              <a:rPr lang="de-DE" sz="4000" b="1" dirty="0">
                <a:solidFill>
                  <a:schemeClr val="accent2">
                    <a:lumMod val="50000"/>
                  </a:schemeClr>
                </a:solidFill>
                <a:latin typeface="Amasis MT Pro Medium" panose="02040604050005020304" pitchFamily="18" charset="0"/>
              </a:rPr>
              <a:t>… versöhne dich mit deinem Bruder, und dann komm und bring deine Gabe dar!</a:t>
            </a:r>
            <a:endParaRPr lang="de-CH" sz="4000"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3423998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819900" cy="6051172"/>
          </a:xfrm>
        </p:spPr>
        <p:txBody>
          <a:bodyPr>
            <a:normAutofit/>
          </a:bodyPr>
          <a:lstStyle/>
          <a:p>
            <a:r>
              <a:rPr lang="de-DE" b="1" dirty="0">
                <a:solidFill>
                  <a:schemeClr val="accent2">
                    <a:lumMod val="50000"/>
                  </a:schemeClr>
                </a:solidFill>
                <a:latin typeface="Amasis MT Pro Medium" panose="02040604050005020304" pitchFamily="18" charset="0"/>
              </a:rPr>
              <a:t>Hebräerbrief 12,1a</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Deshalb lasst nun auch uns, da wir eine so große Wolke von Zeugen um uns haben, jede Bürde und die uns so leicht umstrickende Sünde </a:t>
            </a:r>
            <a:r>
              <a:rPr lang="de-DE" sz="6000" b="1" dirty="0">
                <a:solidFill>
                  <a:schemeClr val="accent2">
                    <a:lumMod val="50000"/>
                  </a:schemeClr>
                </a:solidFill>
                <a:latin typeface="Amasis MT Pro Medium" panose="02040604050005020304" pitchFamily="18" charset="0"/>
              </a:rPr>
              <a:t>ablegen … </a:t>
            </a:r>
            <a:endParaRPr lang="de-CH" sz="6000"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1988447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819900" cy="6051172"/>
          </a:xfrm>
        </p:spPr>
        <p:txBody>
          <a:bodyPr>
            <a:normAutofit/>
          </a:bodyPr>
          <a:lstStyle/>
          <a:p>
            <a:r>
              <a:rPr lang="de-DE" b="1" dirty="0">
                <a:solidFill>
                  <a:schemeClr val="accent2">
                    <a:lumMod val="50000"/>
                  </a:schemeClr>
                </a:solidFill>
                <a:latin typeface="Amasis MT Pro Medium" panose="02040604050005020304" pitchFamily="18" charset="0"/>
              </a:rPr>
              <a:t>Hebräerbrief 12,1a</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Deshalb lasst nun auch uns, da wir eine so </a:t>
            </a:r>
            <a:r>
              <a:rPr lang="de-DE" sz="6000" b="1" dirty="0">
                <a:solidFill>
                  <a:schemeClr val="accent2">
                    <a:lumMod val="50000"/>
                  </a:schemeClr>
                </a:solidFill>
                <a:latin typeface="Amasis MT Pro Medium" panose="02040604050005020304" pitchFamily="18" charset="0"/>
              </a:rPr>
              <a:t>große Wolke von Zeugen um</a:t>
            </a:r>
            <a:r>
              <a:rPr lang="de-DE" b="1" dirty="0">
                <a:solidFill>
                  <a:schemeClr val="accent2">
                    <a:lumMod val="50000"/>
                  </a:schemeClr>
                </a:solidFill>
                <a:latin typeface="Amasis MT Pro Medium" panose="02040604050005020304" pitchFamily="18" charset="0"/>
              </a:rPr>
              <a:t> uns haben, jede Bürde und die uns so leicht umstricken-de Sünde ablegen … </a:t>
            </a:r>
            <a:endParaRPr lang="de-CH"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1890173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821410"/>
            <a:ext cx="6819900" cy="5594888"/>
          </a:xfrm>
        </p:spPr>
        <p:txBody>
          <a:bodyPr anchor="t" anchorCtr="0">
            <a:normAutofit fontScale="90000"/>
          </a:bodyPr>
          <a:lstStyle/>
          <a:p>
            <a:r>
              <a:rPr lang="de-DE" b="1" dirty="0">
                <a:solidFill>
                  <a:schemeClr val="accent2">
                    <a:lumMod val="50000"/>
                  </a:schemeClr>
                </a:solidFill>
                <a:latin typeface="Amasis MT Pro Medium" panose="02040604050005020304" pitchFamily="18" charset="0"/>
              </a:rPr>
              <a:t>Hebräerbrief 12,1a</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Zeugen:</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a. Zeugen in einem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    Gerichtsprozess</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Matthäus 26,65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Da zerriss der Hohepriester seine Kleider und sprach: Er hat gelästert. Was brauchen wir noch Zeugen?</a:t>
            </a:r>
            <a:br>
              <a:rPr lang="de-DE" b="1" dirty="0">
                <a:solidFill>
                  <a:schemeClr val="accent2">
                    <a:lumMod val="50000"/>
                  </a:schemeClr>
                </a:solidFill>
                <a:latin typeface="Amasis MT Pro Medium" panose="02040604050005020304" pitchFamily="18" charset="0"/>
              </a:rPr>
            </a:br>
            <a:br>
              <a:rPr lang="de-DE" b="1" dirty="0">
                <a:solidFill>
                  <a:schemeClr val="accent2">
                    <a:lumMod val="50000"/>
                  </a:schemeClr>
                </a:solidFill>
                <a:latin typeface="Amasis MT Pro Medium" panose="02040604050005020304" pitchFamily="18" charset="0"/>
              </a:rPr>
            </a:br>
            <a:endParaRPr lang="de-CH" sz="6000"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3850490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821410"/>
            <a:ext cx="6819900" cy="5594888"/>
          </a:xfrm>
        </p:spPr>
        <p:txBody>
          <a:bodyPr anchor="t" anchorCtr="0">
            <a:normAutofit/>
          </a:bodyPr>
          <a:lstStyle/>
          <a:p>
            <a:r>
              <a:rPr lang="de-DE" b="1" dirty="0">
                <a:solidFill>
                  <a:schemeClr val="accent2">
                    <a:lumMod val="50000"/>
                  </a:schemeClr>
                </a:solidFill>
                <a:latin typeface="Amasis MT Pro Medium" panose="02040604050005020304" pitchFamily="18" charset="0"/>
              </a:rPr>
              <a:t>Hebräerbrief 12,1a</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Zeugen:</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b. Zeugen im Sinne von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    Verkündern des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    Evangeliums.</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Luk 24,48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Ihr seid Zeugen hiervon.</a:t>
            </a:r>
            <a:br>
              <a:rPr lang="de-DE" b="1" dirty="0">
                <a:solidFill>
                  <a:schemeClr val="accent2">
                    <a:lumMod val="50000"/>
                  </a:schemeClr>
                </a:solidFill>
                <a:latin typeface="Amasis MT Pro Medium" panose="02040604050005020304" pitchFamily="18" charset="0"/>
              </a:rPr>
            </a:br>
            <a:endParaRPr lang="de-CH" sz="6000"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27420783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821410"/>
            <a:ext cx="6819900" cy="5594888"/>
          </a:xfrm>
        </p:spPr>
        <p:txBody>
          <a:bodyPr anchor="t" anchorCtr="0">
            <a:normAutofit fontScale="90000"/>
          </a:bodyPr>
          <a:lstStyle/>
          <a:p>
            <a:r>
              <a:rPr lang="de-DE" b="1" dirty="0">
                <a:solidFill>
                  <a:schemeClr val="accent2">
                    <a:lumMod val="50000"/>
                  </a:schemeClr>
                </a:solidFill>
                <a:latin typeface="Amasis MT Pro Medium" panose="02040604050005020304" pitchFamily="18" charset="0"/>
              </a:rPr>
              <a:t>Hebräerbrief 12,1a</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Zeugen:</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c. Paulus bemüht Gott als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    Zeugen.</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Römerbrief 1,9</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Denn Gott ist mein Zeuge, dem ich in meinem Geist an dem Evangelium seines Sohnes diene,</a:t>
            </a:r>
            <a:br>
              <a:rPr lang="de-DE" b="1" dirty="0">
                <a:solidFill>
                  <a:schemeClr val="accent2">
                    <a:lumMod val="50000"/>
                  </a:schemeClr>
                </a:solidFill>
                <a:latin typeface="Amasis MT Pro Medium" panose="02040604050005020304" pitchFamily="18" charset="0"/>
              </a:rPr>
            </a:br>
            <a:br>
              <a:rPr lang="de-DE" b="1" dirty="0">
                <a:solidFill>
                  <a:schemeClr val="accent2">
                    <a:lumMod val="50000"/>
                  </a:schemeClr>
                </a:solidFill>
                <a:latin typeface="Amasis MT Pro Medium" panose="02040604050005020304" pitchFamily="18" charset="0"/>
              </a:rPr>
            </a:br>
            <a:endParaRPr lang="de-CH" sz="6000"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34551988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819900" cy="6051172"/>
          </a:xfrm>
        </p:spPr>
        <p:txBody>
          <a:bodyPr>
            <a:normAutofit/>
          </a:bodyPr>
          <a:lstStyle/>
          <a:p>
            <a:r>
              <a:rPr lang="de-DE" b="1" dirty="0">
                <a:solidFill>
                  <a:schemeClr val="accent2">
                    <a:lumMod val="50000"/>
                  </a:schemeClr>
                </a:solidFill>
                <a:latin typeface="Amasis MT Pro Medium" panose="02040604050005020304" pitchFamily="18" charset="0"/>
              </a:rPr>
              <a:t>Hebräerbrief 12,1a</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Deshalb lasst nun auch uns, da wir eine so </a:t>
            </a:r>
            <a:r>
              <a:rPr lang="de-DE" sz="6000" b="1" dirty="0">
                <a:solidFill>
                  <a:schemeClr val="accent2">
                    <a:lumMod val="50000"/>
                  </a:schemeClr>
                </a:solidFill>
                <a:latin typeface="Amasis MT Pro Medium" panose="02040604050005020304" pitchFamily="18" charset="0"/>
              </a:rPr>
              <a:t>große Wolke von Zeugen um</a:t>
            </a:r>
            <a:r>
              <a:rPr lang="de-DE" b="1" dirty="0">
                <a:solidFill>
                  <a:schemeClr val="accent2">
                    <a:lumMod val="50000"/>
                  </a:schemeClr>
                </a:solidFill>
                <a:latin typeface="Amasis MT Pro Medium" panose="02040604050005020304" pitchFamily="18" charset="0"/>
              </a:rPr>
              <a:t> uns haben, jede Bürde und die uns so leicht umstricken-de Sünde ablegen … </a:t>
            </a:r>
            <a:endParaRPr lang="de-CH"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3999577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819900" cy="6051172"/>
          </a:xfrm>
        </p:spPr>
        <p:txBody>
          <a:bodyPr>
            <a:normAutofit/>
          </a:bodyPr>
          <a:lstStyle/>
          <a:p>
            <a:r>
              <a:rPr lang="de-DE" b="1" dirty="0">
                <a:solidFill>
                  <a:schemeClr val="accent2">
                    <a:lumMod val="50000"/>
                  </a:schemeClr>
                </a:solidFill>
                <a:latin typeface="Amasis MT Pro Medium" panose="02040604050005020304" pitchFamily="18" charset="0"/>
              </a:rPr>
              <a:t>Hebräerbrief 2,1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Deswegen müssen wir umso mehr auf das achten, was wir gehört haben, damit wir nicht etwa am Ziel vorbeigleiten. </a:t>
            </a:r>
            <a:br>
              <a:rPr lang="de-DE" b="1" dirty="0">
                <a:solidFill>
                  <a:schemeClr val="accent2">
                    <a:lumMod val="50000"/>
                  </a:schemeClr>
                </a:solidFill>
                <a:latin typeface="Amasis MT Pro Medium" panose="02040604050005020304" pitchFamily="18" charset="0"/>
              </a:rPr>
            </a:br>
            <a:endParaRPr lang="de-CH"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281014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850232"/>
            <a:ext cx="6819900" cy="4928268"/>
          </a:xfrm>
        </p:spPr>
        <p:txBody>
          <a:bodyPr anchor="t" anchorCtr="0">
            <a:normAutofit/>
          </a:bodyPr>
          <a:lstStyle/>
          <a:p>
            <a:r>
              <a:rPr lang="de-DE" b="1" dirty="0">
                <a:solidFill>
                  <a:schemeClr val="accent2">
                    <a:lumMod val="50000"/>
                  </a:schemeClr>
                </a:solidFill>
                <a:latin typeface="Amasis MT Pro Medium" panose="02040604050005020304" pitchFamily="18" charset="0"/>
              </a:rPr>
              <a:t>- Den Weg der Nachfolge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  verlassen haben,</a:t>
            </a:r>
            <a:br>
              <a:rPr lang="de-DE" b="1" dirty="0">
                <a:solidFill>
                  <a:schemeClr val="accent2">
                    <a:lumMod val="50000"/>
                  </a:schemeClr>
                </a:solidFill>
                <a:latin typeface="Amasis MT Pro Medium" panose="02040604050005020304" pitchFamily="18" charset="0"/>
              </a:rPr>
            </a:b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 das Ziel aus den Augen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  verloren haben,</a:t>
            </a:r>
            <a:br>
              <a:rPr lang="de-DE" b="1" dirty="0">
                <a:solidFill>
                  <a:schemeClr val="accent2">
                    <a:lumMod val="50000"/>
                  </a:schemeClr>
                </a:solidFill>
                <a:latin typeface="Amasis MT Pro Medium" panose="02040604050005020304" pitchFamily="18" charset="0"/>
              </a:rPr>
            </a:b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 anderen Lehren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  zugewandt haben!</a:t>
            </a:r>
            <a:endParaRPr lang="de-CH" dirty="0"/>
          </a:p>
        </p:txBody>
      </p:sp>
    </p:spTree>
    <p:extLst>
      <p:ext uri="{BB962C8B-B14F-4D97-AF65-F5344CB8AC3E}">
        <p14:creationId xmlns:p14="http://schemas.microsoft.com/office/powerpoint/2010/main" val="1516682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759416"/>
            <a:ext cx="6819900" cy="5656881"/>
          </a:xfrm>
        </p:spPr>
        <p:txBody>
          <a:bodyPr anchor="t" anchorCtr="0">
            <a:normAutofit/>
          </a:bodyPr>
          <a:lstStyle/>
          <a:p>
            <a:r>
              <a:rPr lang="de-DE" b="1" dirty="0">
                <a:solidFill>
                  <a:schemeClr val="accent2">
                    <a:lumMod val="50000"/>
                  </a:schemeClr>
                </a:solidFill>
                <a:latin typeface="Amasis MT Pro Medium" panose="02040604050005020304" pitchFamily="18" charset="0"/>
              </a:rPr>
              <a:t>Hebräerbrief 3,12</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Seht zu, Brüder, dass nicht etwa in jemandem von euch ein böses Herz des Unglaubens sei, im Abfall vom lebendigen Gott,…</a:t>
            </a:r>
            <a:endParaRPr lang="de-CH"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2248232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759416"/>
            <a:ext cx="6819900" cy="5656881"/>
          </a:xfrm>
        </p:spPr>
        <p:txBody>
          <a:bodyPr anchor="t" anchorCtr="0">
            <a:normAutofit/>
          </a:bodyPr>
          <a:lstStyle/>
          <a:p>
            <a:r>
              <a:rPr lang="de-DE" b="1" dirty="0">
                <a:solidFill>
                  <a:schemeClr val="accent2">
                    <a:lumMod val="50000"/>
                  </a:schemeClr>
                </a:solidFill>
                <a:latin typeface="Amasis MT Pro Medium" panose="02040604050005020304" pitchFamily="18" charset="0"/>
              </a:rPr>
              <a:t>Hebräerbrief 4,11</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Lasst uns nun eifrig sein, in jene Ruhe einzugehen, damit nicht jemand nach demselben Beispiel des Ungehorsams falle!</a:t>
            </a:r>
            <a:br>
              <a:rPr lang="de-DE" b="1" dirty="0">
                <a:solidFill>
                  <a:schemeClr val="accent2">
                    <a:lumMod val="50000"/>
                  </a:schemeClr>
                </a:solidFill>
                <a:latin typeface="Amasis MT Pro Medium" panose="02040604050005020304" pitchFamily="18" charset="0"/>
              </a:rPr>
            </a:br>
            <a:endParaRPr lang="de-CH"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27260594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759416"/>
            <a:ext cx="6819900" cy="5656881"/>
          </a:xfrm>
        </p:spPr>
        <p:txBody>
          <a:bodyPr anchor="t" anchorCtr="0">
            <a:normAutofit/>
          </a:bodyPr>
          <a:lstStyle/>
          <a:p>
            <a:r>
              <a:rPr lang="de-DE" b="1" dirty="0">
                <a:solidFill>
                  <a:schemeClr val="accent2">
                    <a:lumMod val="50000"/>
                  </a:schemeClr>
                </a:solidFill>
                <a:latin typeface="Amasis MT Pro Medium" panose="02040604050005020304" pitchFamily="18" charset="0"/>
              </a:rPr>
              <a:t>Hebräerbrief 5,11</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Darüber haben wir viel zu sagen, und es lässt sich schwer darlegen, weil ihr im Hören träge geworden seid.</a:t>
            </a:r>
            <a:br>
              <a:rPr lang="de-DE" b="1" dirty="0">
                <a:solidFill>
                  <a:schemeClr val="accent2">
                    <a:lumMod val="50000"/>
                  </a:schemeClr>
                </a:solidFill>
                <a:latin typeface="Amasis MT Pro Medium" panose="02040604050005020304" pitchFamily="18" charset="0"/>
              </a:rPr>
            </a:br>
            <a:endParaRPr lang="de-CH"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27330460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759416"/>
            <a:ext cx="6819900" cy="5656881"/>
          </a:xfrm>
        </p:spPr>
        <p:txBody>
          <a:bodyPr anchor="t" anchorCtr="0">
            <a:normAutofit/>
          </a:bodyPr>
          <a:lstStyle/>
          <a:p>
            <a:r>
              <a:rPr lang="de-DE" b="1" dirty="0">
                <a:solidFill>
                  <a:schemeClr val="accent2">
                    <a:lumMod val="50000"/>
                  </a:schemeClr>
                </a:solidFill>
                <a:latin typeface="Amasis MT Pro Medium" panose="02040604050005020304" pitchFamily="18" charset="0"/>
              </a:rPr>
              <a:t>Hebräerbrief 10,39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Wir aber sind nicht von denen, die zurückweichen zum Verderben, sondern von denen, die glauben zur Gewinnung des Lebens.</a:t>
            </a:r>
            <a:br>
              <a:rPr lang="de-DE" b="1" dirty="0">
                <a:solidFill>
                  <a:schemeClr val="accent2">
                    <a:lumMod val="50000"/>
                  </a:schemeClr>
                </a:solidFill>
                <a:latin typeface="Amasis MT Pro Medium" panose="02040604050005020304" pitchFamily="18" charset="0"/>
              </a:rPr>
            </a:br>
            <a:endParaRPr lang="de-CH"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2733797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365126"/>
            <a:ext cx="6819900" cy="6051172"/>
          </a:xfrm>
        </p:spPr>
        <p:txBody>
          <a:bodyPr>
            <a:normAutofit/>
          </a:bodyPr>
          <a:lstStyle/>
          <a:p>
            <a:r>
              <a:rPr lang="de-DE" b="1" dirty="0">
                <a:solidFill>
                  <a:schemeClr val="accent2">
                    <a:lumMod val="50000"/>
                  </a:schemeClr>
                </a:solidFill>
                <a:latin typeface="Amasis MT Pro Medium" panose="02040604050005020304" pitchFamily="18" charset="0"/>
              </a:rPr>
              <a:t>Hebräerbrief 12,1a</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Deshalb lasst nun auch uns, da wir eine so </a:t>
            </a:r>
            <a:r>
              <a:rPr lang="de-DE" sz="6000" b="1" dirty="0">
                <a:solidFill>
                  <a:schemeClr val="accent2">
                    <a:lumMod val="50000"/>
                  </a:schemeClr>
                </a:solidFill>
                <a:latin typeface="Amasis MT Pro Medium" panose="02040604050005020304" pitchFamily="18" charset="0"/>
              </a:rPr>
              <a:t>große Wolke von Zeugen um</a:t>
            </a:r>
            <a:r>
              <a:rPr lang="de-DE" b="1" dirty="0">
                <a:solidFill>
                  <a:schemeClr val="accent2">
                    <a:lumMod val="50000"/>
                  </a:schemeClr>
                </a:solidFill>
                <a:latin typeface="Amasis MT Pro Medium" panose="02040604050005020304" pitchFamily="18" charset="0"/>
              </a:rPr>
              <a:t> uns haben, jede Bürde und die uns so leicht umstricken-de Sünde ablegen … </a:t>
            </a:r>
            <a:endParaRPr lang="de-CH" b="1" dirty="0">
              <a:solidFill>
                <a:schemeClr val="accent2">
                  <a:lumMod val="50000"/>
                </a:schemeClr>
              </a:solidFill>
              <a:latin typeface="Amasis MT Pro Medium" panose="02040604050005020304" pitchFamily="18" charset="0"/>
            </a:endParaRPr>
          </a:p>
        </p:txBody>
      </p:sp>
    </p:spTree>
    <p:extLst>
      <p:ext uri="{BB962C8B-B14F-4D97-AF65-F5344CB8AC3E}">
        <p14:creationId xmlns:p14="http://schemas.microsoft.com/office/powerpoint/2010/main" val="2113263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790413"/>
            <a:ext cx="6819900" cy="5780868"/>
          </a:xfrm>
        </p:spPr>
        <p:txBody>
          <a:bodyPr>
            <a:normAutofit fontScale="90000"/>
          </a:bodyPr>
          <a:lstStyle/>
          <a:p>
            <a:r>
              <a:rPr lang="de-DE" b="1" dirty="0">
                <a:solidFill>
                  <a:schemeClr val="accent2">
                    <a:lumMod val="50000"/>
                  </a:schemeClr>
                </a:solidFill>
                <a:latin typeface="Amasis MT Pro Medium" panose="02040604050005020304" pitchFamily="18" charset="0"/>
              </a:rPr>
              <a:t>2. Timotheus 2,15 </a:t>
            </a:r>
            <a:r>
              <a:rPr lang="de-DE" b="1" dirty="0" err="1">
                <a:solidFill>
                  <a:schemeClr val="accent2">
                    <a:lumMod val="50000"/>
                  </a:schemeClr>
                </a:solidFill>
                <a:latin typeface="Amasis MT Pro Medium" panose="02040604050005020304" pitchFamily="18" charset="0"/>
              </a:rPr>
              <a:t>NeuG</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Setze alles daran, dich vor Gott als ein bewährter Mitarbeiter zu erweisen, der sich für sein Tun nicht zu schämen braucht und der die Botschaft der Wahrheit unverfälscht weitergibt.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 in gerader Richtung schneidet.</a:t>
            </a:r>
            <a:br>
              <a:rPr lang="de-DE" dirty="0"/>
            </a:br>
            <a:endParaRPr lang="de-CH" dirty="0"/>
          </a:p>
        </p:txBody>
      </p:sp>
    </p:spTree>
    <p:extLst>
      <p:ext uri="{BB962C8B-B14F-4D97-AF65-F5344CB8AC3E}">
        <p14:creationId xmlns:p14="http://schemas.microsoft.com/office/powerpoint/2010/main" val="377588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Grafik 6">
            <a:extLst>
              <a:ext uri="{FF2B5EF4-FFF2-40B4-BE49-F238E27FC236}">
                <a16:creationId xmlns:a16="http://schemas.microsoft.com/office/drawing/2014/main" id="{81095FA4-42DF-2278-BB5D-EF6217680636}"/>
              </a:ext>
            </a:extLst>
          </p:cNvPr>
          <p:cNvPicPr>
            <a:picLocks noChangeAspect="1"/>
          </p:cNvPicPr>
          <p:nvPr/>
        </p:nvPicPr>
        <p:blipFill>
          <a:blip r:embed="rId2"/>
          <a:stretch>
            <a:fillRect/>
          </a:stretch>
        </p:blipFill>
        <p:spPr>
          <a:xfrm>
            <a:off x="152400" y="209785"/>
            <a:ext cx="9127210" cy="6648215"/>
          </a:xfrm>
          <a:prstGeom prst="rect">
            <a:avLst/>
          </a:prstGeom>
        </p:spPr>
      </p:pic>
    </p:spTree>
    <p:extLst>
      <p:ext uri="{BB962C8B-B14F-4D97-AF65-F5344CB8AC3E}">
        <p14:creationId xmlns:p14="http://schemas.microsoft.com/office/powerpoint/2010/main" val="763085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D0376F-B28C-7DDD-D289-2362843EE964}"/>
              </a:ext>
            </a:extLst>
          </p:cNvPr>
          <p:cNvPicPr>
            <a:picLocks noChangeAspect="1"/>
          </p:cNvPicPr>
          <p:nvPr/>
        </p:nvPicPr>
        <p:blipFill>
          <a:blip r:embed="rId2"/>
          <a:stretch>
            <a:fillRect/>
          </a:stretch>
        </p:blipFill>
        <p:spPr>
          <a:xfrm rot="5400000">
            <a:off x="1265381" y="-1143001"/>
            <a:ext cx="6613238" cy="9144003"/>
          </a:xfrm>
          <a:prstGeom prst="rect">
            <a:avLst/>
          </a:prstGeom>
        </p:spPr>
      </p:pic>
      <p:sp>
        <p:nvSpPr>
          <p:cNvPr id="3" name="Titel 2">
            <a:extLst>
              <a:ext uri="{FF2B5EF4-FFF2-40B4-BE49-F238E27FC236}">
                <a16:creationId xmlns:a16="http://schemas.microsoft.com/office/drawing/2014/main" id="{76E29C10-39A9-93F5-A351-9A68BC7B96E7}"/>
              </a:ext>
            </a:extLst>
          </p:cNvPr>
          <p:cNvSpPr>
            <a:spLocks noGrp="1"/>
          </p:cNvSpPr>
          <p:nvPr>
            <p:ph type="title"/>
          </p:nvPr>
        </p:nvSpPr>
        <p:spPr>
          <a:xfrm>
            <a:off x="1295400" y="852406"/>
            <a:ext cx="6819900" cy="5501899"/>
          </a:xfrm>
        </p:spPr>
        <p:txBody>
          <a:bodyPr>
            <a:normAutofit fontScale="90000"/>
          </a:bodyPr>
          <a:lstStyle/>
          <a:p>
            <a:r>
              <a:rPr lang="de-DE" b="1" dirty="0">
                <a:solidFill>
                  <a:schemeClr val="accent2">
                    <a:lumMod val="50000"/>
                  </a:schemeClr>
                </a:solidFill>
                <a:latin typeface="Amasis MT Pro Medium" panose="02040604050005020304" pitchFamily="18" charset="0"/>
              </a:rPr>
              <a:t>Epheserbrief 4,14 </a:t>
            </a:r>
            <a:br>
              <a:rPr lang="de-DE" b="1" dirty="0">
                <a:solidFill>
                  <a:schemeClr val="accent2">
                    <a:lumMod val="50000"/>
                  </a:schemeClr>
                </a:solidFill>
                <a:latin typeface="Amasis MT Pro Medium" panose="02040604050005020304" pitchFamily="18" charset="0"/>
              </a:rPr>
            </a:br>
            <a:r>
              <a:rPr lang="de-DE" b="1" dirty="0">
                <a:solidFill>
                  <a:schemeClr val="accent2">
                    <a:lumMod val="50000"/>
                  </a:schemeClr>
                </a:solidFill>
                <a:latin typeface="Amasis MT Pro Medium" panose="02040604050005020304" pitchFamily="18" charset="0"/>
              </a:rPr>
              <a:t>Denn wir sollen nicht mehr Unmündige sein, hin- und hergeworfen und umhergetrieben von jedem Wind der Lehre durch die Betrügerei der Menschen, durch ihre Verschlagenheit zu listig ersonnenem Irrtum. </a:t>
            </a:r>
            <a:br>
              <a:rPr lang="de-DE" dirty="0"/>
            </a:br>
            <a:endParaRPr lang="de-CH" dirty="0"/>
          </a:p>
        </p:txBody>
      </p:sp>
    </p:spTree>
    <p:extLst>
      <p:ext uri="{BB962C8B-B14F-4D97-AF65-F5344CB8AC3E}">
        <p14:creationId xmlns:p14="http://schemas.microsoft.com/office/powerpoint/2010/main" val="217172517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1734</Words>
  <Application>Microsoft Office PowerPoint</Application>
  <PresentationFormat>Bildschirmpräsentation (4:3)</PresentationFormat>
  <Paragraphs>55</Paragraphs>
  <Slides>64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64</vt:i4>
      </vt:variant>
    </vt:vector>
  </HeadingPairs>
  <TitlesOfParts>
    <vt:vector size="69" baseType="lpstr">
      <vt:lpstr>Amasis MT Pro Medium</vt:lpstr>
      <vt:lpstr>Arial</vt:lpstr>
      <vt:lpstr>Calibri</vt:lpstr>
      <vt:lpstr>Calibri Light</vt:lpstr>
      <vt:lpstr>Office</vt:lpstr>
      <vt:lpstr>PowerPoint-Präsentation</vt:lpstr>
      <vt:lpstr>Hebräerbrief 12,1a Deshalb lasst nun auch uns, da wir eine so große Wolke von Zeugen um uns haben, jede Bürde und die uns so leicht umstrickende Sünde ablegen …  </vt:lpstr>
      <vt:lpstr>Hebräerbrief 12,1a Deshalb lasst nun auch uns, da wir eine so große Wolke von Zeugen um uns haben, jede Bürde und die uns so leicht umstrickende Sünde ablegen …  </vt:lpstr>
      <vt:lpstr>- Den Weg der Nachfolge    verlassen haben,  </vt:lpstr>
      <vt:lpstr>- Den Weg der Nachfolge    verlassen haben,  - das Ziel aus den Augen      verloren haben,  </vt:lpstr>
      <vt:lpstr>- Den Weg der Nachfolge    verlassen haben,  - das Ziel aus den Augen      verloren haben,  - anderen Lehren    zugewandt haben!</vt:lpstr>
      <vt:lpstr>2. Timotheus 2,15 NeuG Setze alles daran, dich vor Gott als ein bewährter Mitarbeiter zu erweisen, der sich für sein Tun nicht zu schämen braucht und der die Botschaft der Wahrheit unverfälscht weitergibt.  … in gerader Richtung schneidet. </vt:lpstr>
      <vt:lpstr>PowerPoint-Präsentation</vt:lpstr>
      <vt:lpstr>Epheserbrief 4,14  Denn wir sollen nicht mehr Unmündige sein, hin- und hergeworfen und umhergetrieben von jedem Wind der Lehre durch die Betrügerei der Menschen, durch ihre Verschlagenheit zu listig ersonnenem Irrtum.  </vt:lpstr>
      <vt:lpstr>Philipperbrief 3,13b-14  … strecke mich aber aus nach dem, was vorn ist,  und jage auf das Ziel zu, hin zu dem Kampfpreis der Berufung Gottes nach oben in Christus Jesus.  </vt:lpstr>
      <vt:lpstr>PowerPoint-Präsentation</vt:lpstr>
      <vt:lpstr>PowerPoint-Präsentation</vt:lpstr>
      <vt:lpstr>PowerPoint-Präsentation</vt:lpstr>
      <vt:lpstr>PowerPoint-Präsentation</vt:lpstr>
      <vt:lpstr>PowerPoint-Präsentation</vt:lpstr>
      <vt:lpstr>PowerPoint-Präsentation</vt:lpstr>
      <vt:lpstr>Hebräerbrief </vt:lpstr>
      <vt:lpstr>PowerPoint-Präsentation</vt:lpstr>
      <vt:lpstr>Hebräerbrief </vt:lpstr>
      <vt:lpstr>Hebräerbrief 11,13 Diese alle sind im Glauben gestorben und haben die Verheißungen nicht erlangt, sondern sahen sie von fern und begrüßten sie und bekannten, dass sie Fremde und ohne Bürgerrecht auf der Erde seien.</vt:lpstr>
      <vt:lpstr>Hebräerbrief 11,39-40 Und diese alle, die durch den Glauben ein Zeugnis erhielten, haben die Verheißung nicht erlangt, da Gott für uns etwas Besseres vorgesehen hat, damit sie nicht ohne uns vollendet werden sollten. </vt:lpstr>
      <vt:lpstr>2. Timotheus 4,7-8  Ich habe den guten Kampf gekämpft, ich habe den Lauf vollendet, ich habe den Glauben bewahrt; fortan liegt mir bereit der Siegeskranz der Gerechtigkeit, den der Herr, </vt:lpstr>
      <vt:lpstr>2. Timotheus 4,7-8  … der gerechte Richter, mir als Belohnung geben wird an jenem Tag; nicht allein aber mir, sondern auch allen, die sein Erscheinen lieb gewonnen haben.</vt:lpstr>
      <vt:lpstr>Hebräerbrief 12,1a Deshalb lasst nun auch uns, da wir eine so große Wolke von Zeugen um uns haben, jede Bürde und die uns so leicht umstrickende Sünde ablegen …  </vt:lpstr>
      <vt:lpstr>1. Petrusbrief 1,9 … und so erlangt ihr das Ziel eures Glaubens: die Rettung der Seelen.   </vt:lpstr>
      <vt:lpstr>1. Petrusbrief 1,9 Darin jubelt ihr, die ihr jetzt eine kleine Zeit, wenn es nötig ist, in mancherlei Versuchungen betrübt worden seid, damit die Bewährung eures Glaubens viel kostbarer befunden wird als die des vergänglichen Goldes, das durch Feuer erprobt wird, zu Lob und Herrlichkeit und Ehre in der Offenbarung Jesu Christi.</vt:lpstr>
      <vt:lpstr>Hebräerbrief 12,1a Deshalb lasst nun auch uns, da wir eine so große Wolke von Zeugen um uns haben, jede Bürde und die uns so leicht umstrickende Sünde ablegen …  </vt:lpstr>
      <vt:lpstr>Der Brief an die   Hebräer </vt:lpstr>
      <vt:lpstr>Hebräerbrief 1,1-2 Nachdem Gott vielfältig und auf vielerlei Weise ehemals zu den Vätern geredet hat in den Propheten, hat er am Ende dieser Tage zu uns geredet im Sohn, den er zum Erben aller Dinge eingesetzt hat, durch den er auch die Welten gemacht hat; </vt:lpstr>
      <vt:lpstr>Jesaja 29,22-23  Darum, so spricht der HERR, der Abraham erlöst hat, zum Haus Jakob: Jetzt wird Jakob nicht mehr beschämt werden, und sein Gesicht wird jetzt nicht mehr erblassen. Denn wenn er, wenn seine Kinder das Werk meiner Hände…</vt:lpstr>
      <vt:lpstr>Jesaja 29,22-23  … in seiner Mitte sehen, werden sie meinen Namen heiligen; und sie werden den Heiligen Jakobs heiligen und den Gott Israels fürchten.</vt:lpstr>
      <vt:lpstr>Hebräerbrief 12,1a Deshalb lasst nun auch uns, da wir eine so große Wolke von Zeugen um uns haben, jede Bürde und die uns so leicht umstrickende Sünde ablegen …  </vt:lpstr>
      <vt:lpstr>Hebräerbrief 12,1a Deshalb lasst nun auch uns, da wir eine so große Wolke von Zeugen um uns haben, jede Bürde und die uns so leicht umstrickende Sünde ablegen …  </vt:lpstr>
      <vt:lpstr> Bürde= griechisch onkos  Die Onkologie ist der Bereich der Medizin, der sich mit allen gut- und bösartigen Tumorarten sowie Krebserkrankungen befasst.</vt:lpstr>
      <vt:lpstr>1. Timotheus 1,3-4  So wie ich dich bat, als ich nach Mazedonien abreiste, in Ephesus zu bleiben, damit du einigen Weisung erteilen solltest, nichts anderes zu lehren noch mit Fabeln und endlosen Geschlechtsregistern …</vt:lpstr>
      <vt:lpstr>1. Timotheus 1,3-4  … sich abzugeben, die mehr Streitfragen hervorbringen, als sie den Verwalterdienst Gottes fördern, der im Glauben geschieht. </vt:lpstr>
      <vt:lpstr>2. Timotheus 2,16-17  Die unheiligen, leeren Geschwätze aber vermeide! Denn sie werden zu weiterer Gottlosigkeit fortschreiten, und ihr Wort wird um sich fressen wie Krebs. Dazu gehören Hymenäus und Philetus, …</vt:lpstr>
      <vt:lpstr>2. Timotheus 2,16-17  … die von der Wahrheit abgeirrt sind, indem sie sagen, dass die Auferstehung schon geschehen sei, und den Glauben mancher zerstören.</vt:lpstr>
      <vt:lpstr>Hebräerbrief 12,1a Deshalb lasst nun auch uns, da wir eine so große Wolke von Zeugen um uns haben, jede Bürde und die uns so leicht umstrickende Sünde ablegen …  </vt:lpstr>
      <vt:lpstr>Hebräerbrief 12,1a Deshalb lasst nun auch uns, da wir eine so große Wolke von Zeugen um uns haben, jede Bürde und die uns so leicht umstrickende Sünde ablegen … </vt:lpstr>
      <vt:lpstr>… jede Bürde und die uns so leicht umstrickende Sünde ablegen …</vt:lpstr>
      <vt:lpstr>1.Mose 6,5 Und der HERR sah, dass die Bosheit des Menschen auf der Erde groß war und alles Sinnen der Gedanken seines Herzens nur böse den ganzen Tag. </vt:lpstr>
      <vt:lpstr>Römerbrief 3,9-12  Was nun? Haben wir einen Vorzug? Durchaus nicht! Denn wir haben sowohl Juden als auch Griechen vorher beschuldigt, dass sie alle unter der Sünde seien, wie geschrieben steht: »Da ist kein Gerechter, auch nicht einer (Psalm 143,2); </vt:lpstr>
      <vt:lpstr>Römerbrief 3,9-12  … da ist keiner, der verständig ist; da ist keiner, der Gott sucht (Jer 4,22). Alle sind abgewichen, sie sind allesamt untauglich geworden; da ist keiner, der Gutes tut, da ist auch nicht einer (Psalm 14,1-3).«</vt:lpstr>
      <vt:lpstr>Hebräerbrief 12,1a Deshalb lasst nun auch uns, da wir eine so große Wolke von Zeugen um uns haben, jede Bürde und die uns so leicht umstrickende Sünde ablegen … </vt:lpstr>
      <vt:lpstr>Hebräerbrief 12,1a a. Sünde nicht mehr tun!</vt:lpstr>
      <vt:lpstr>a. Sünde nicht mehr tun!  Römerbrief 13,12  Die Nacht ist weit vorgerückt, und der Tag ist nahe. Lasst uns nun die Werke der Finsternis ablegen und die Waffen des Lichts anziehen!  </vt:lpstr>
      <vt:lpstr>a. Sünde nicht mehr tun!  Epheserbrief 4,28 Wer gestohlen hat, stehle nicht mehr, sondern mühe sich vielmehr und wirke mit seinen Händen das Gute, damit er dem Bedürftigen etwas mitzugeben habe!   </vt:lpstr>
      <vt:lpstr>Hebräerbrief 12,1a b. Vergebung erbeten  </vt:lpstr>
      <vt:lpstr>b. Vergebung erbeten  1. Johannes 1,9  Wenn wir unsere Sünden bekennen, ist er treu und gerecht, dass er uns die Sünden vergibt und uns reinigt von jeder Ungerechtigkeit.</vt:lpstr>
      <vt:lpstr>b. Vergebung erbeten  Matthäus  5,23-24 Wenn du nun deine Gabe darbringst zu dem Altar und dich dort erinnerst, dass dein Bruder etwas gegen dich hat, so lass deine Gabe dort vor dem Altar und geh vorher hin, </vt:lpstr>
      <vt:lpstr>b. Vergebung erbeten  Matthäus  5,23-24  … versöhne dich mit deinem Bruder, und dann komm und bring deine Gabe dar!</vt:lpstr>
      <vt:lpstr>Hebräerbrief 12,1a Deshalb lasst nun auch uns, da wir eine so große Wolke von Zeugen um uns haben, jede Bürde und die uns so leicht umstrickende Sünde ablegen … </vt:lpstr>
      <vt:lpstr>Hebräerbrief 12,1a Deshalb lasst nun auch uns, da wir eine so große Wolke von Zeugen um uns haben, jede Bürde und die uns so leicht umstricken-de Sünde ablegen … </vt:lpstr>
      <vt:lpstr>Hebräerbrief 12,1a Zeugen: a. Zeugen in einem      Gerichtsprozess Matthäus 26,65  Da zerriss der Hohepriester seine Kleider und sprach: Er hat gelästert. Was brauchen wir noch Zeugen?  </vt:lpstr>
      <vt:lpstr>Hebräerbrief 12,1a Zeugen: b. Zeugen im Sinne von      Verkündern des      Evangeliums. Luk 24,48  Ihr seid Zeugen hiervon. </vt:lpstr>
      <vt:lpstr>Hebräerbrief 12,1a Zeugen: c. Paulus bemüht Gott als      Zeugen. Römerbrief 1,9 Denn Gott ist mein Zeuge, dem ich in meinem Geist an dem Evangelium seines Sohnes diene,  </vt:lpstr>
      <vt:lpstr>Hebräerbrief 12,1a Deshalb lasst nun auch uns, da wir eine so große Wolke von Zeugen um uns haben, jede Bürde und die uns so leicht umstricken-de Sünde ablegen … </vt:lpstr>
      <vt:lpstr>Hebräerbrief 2,1  Deswegen müssen wir umso mehr auf das achten, was wir gehört haben, damit wir nicht etwa am Ziel vorbeigleiten.  </vt:lpstr>
      <vt:lpstr>Hebräerbrief 3,12 Seht zu, Brüder, dass nicht etwa in jemandem von euch ein böses Herz des Unglaubens sei, im Abfall vom lebendigen Gott,…</vt:lpstr>
      <vt:lpstr>Hebräerbrief 4,11 Lasst uns nun eifrig sein, in jene Ruhe einzugehen, damit nicht jemand nach demselben Beispiel des Ungehorsams falle! </vt:lpstr>
      <vt:lpstr>Hebräerbrief 5,11 Darüber haben wir viel zu sagen, und es lässt sich schwer darlegen, weil ihr im Hören träge geworden seid. </vt:lpstr>
      <vt:lpstr>Hebräerbrief 10,39  Wir aber sind nicht von denen, die zurückweichen zum Verderben, sondern von denen, die glauben zur Gewinnung des Lebens. </vt:lpstr>
      <vt:lpstr>Hebräerbrief 12,1a Deshalb lasst nun auch uns, da wir eine so große Wolke von Zeugen um uns haben, jede Bürde und die uns so leicht umstricken-de Sünde ablegen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Holger Kock</dc:creator>
  <cp:lastModifiedBy>Elmar Bemmer</cp:lastModifiedBy>
  <cp:revision>13</cp:revision>
  <dcterms:created xsi:type="dcterms:W3CDTF">2023-03-16T14:51:06Z</dcterms:created>
  <dcterms:modified xsi:type="dcterms:W3CDTF">2023-10-24T14:36:30Z</dcterms:modified>
</cp:coreProperties>
</file>