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73" r:id="rId2"/>
    <p:sldId id="257" r:id="rId3"/>
    <p:sldId id="264" r:id="rId4"/>
    <p:sldId id="258" r:id="rId5"/>
    <p:sldId id="259" r:id="rId6"/>
    <p:sldId id="260" r:id="rId7"/>
    <p:sldId id="274" r:id="rId8"/>
    <p:sldId id="261" r:id="rId9"/>
    <p:sldId id="265" r:id="rId10"/>
    <p:sldId id="266" r:id="rId11"/>
    <p:sldId id="267" r:id="rId12"/>
    <p:sldId id="268" r:id="rId13"/>
    <p:sldId id="269" r:id="rId14"/>
    <p:sldId id="270" r:id="rId15"/>
    <p:sldId id="271" r:id="rId16"/>
    <p:sldId id="272" r:id="rId17"/>
    <p:sldId id="262" r:id="rId18"/>
    <p:sldId id="263"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09BB0-E4E5-49A2-AA15-BBC12BD61676}" type="datetimeFigureOut">
              <a:rPr lang="de-DE" smtClean="0"/>
              <a:t>23.09.2024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FB5E5-7AE8-4EB1-80F7-6FBEB5D45D63}" type="slidenum">
              <a:rPr lang="de-DE" smtClean="0"/>
              <a:t>‹Nr.›</a:t>
            </a:fld>
            <a:endParaRPr lang="de-DE"/>
          </a:p>
        </p:txBody>
      </p:sp>
    </p:spTree>
    <p:extLst>
      <p:ext uri="{BB962C8B-B14F-4D97-AF65-F5344CB8AC3E}">
        <p14:creationId xmlns:p14="http://schemas.microsoft.com/office/powerpoint/2010/main" val="315648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de-DE" smtClean="0"/>
              <a:t>MFZ 2024</a:t>
            </a:r>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de-DE" smtClean="0"/>
              <a:t>2.Korintherbrief</a:t>
            </a:r>
            <a:endParaRPr lang="de-DE" dirty="0"/>
          </a:p>
        </p:txBody>
      </p:sp>
      <p:sp>
        <p:nvSpPr>
          <p:cNvPr id="25" name="5-Point Star 24"/>
          <p:cNvSpPr/>
          <p:nvPr/>
        </p:nvSpPr>
        <p:spPr>
          <a:xfrm rot="21420000">
            <a:off x="5682670" y="7921775"/>
            <a:ext cx="116559" cy="19861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026" name="Picture 2" descr="Schreien-Sticker – kostenlose valentinstag-Stick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332342">
            <a:off x="155951" y="332973"/>
            <a:ext cx="1447197" cy="1447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r>
              <a:rPr lang="de-DE" smtClean="0"/>
              <a:t>MFZ 2024</a:t>
            </a:r>
            <a:endParaRPr lang="en-US" dirty="0"/>
          </a:p>
        </p:txBody>
      </p:sp>
      <p:sp>
        <p:nvSpPr>
          <p:cNvPr id="6" name="Footer Placeholder 5"/>
          <p:cNvSpPr>
            <a:spLocks noGrp="1"/>
          </p:cNvSpPr>
          <p:nvPr>
            <p:ph type="ftr" sz="quarter" idx="11"/>
          </p:nvPr>
        </p:nvSpPr>
        <p:spPr/>
        <p:txBody>
          <a:bodyPr/>
          <a:lstStyle/>
          <a:p>
            <a:r>
              <a:rPr lang="en-US" smtClean="0"/>
              <a:t>2.Korintherbrief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r>
              <a:rPr lang="de-DE" smtClean="0"/>
              <a:t>MFZ 2024</a:t>
            </a:r>
            <a:endParaRPr lang="en-US" dirty="0"/>
          </a:p>
        </p:txBody>
      </p:sp>
      <p:sp>
        <p:nvSpPr>
          <p:cNvPr id="6" name="Footer Placeholder 5"/>
          <p:cNvSpPr>
            <a:spLocks noGrp="1"/>
          </p:cNvSpPr>
          <p:nvPr>
            <p:ph type="ftr" sz="quarter" idx="11"/>
          </p:nvPr>
        </p:nvSpPr>
        <p:spPr/>
        <p:txBody>
          <a:bodyPr/>
          <a:lstStyle/>
          <a:p>
            <a:r>
              <a:rPr lang="en-US" smtClean="0"/>
              <a:t>2.Korintherbrief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r>
              <a:rPr lang="de-DE" smtClean="0"/>
              <a:t>MFZ 2024</a:t>
            </a:r>
            <a:endParaRPr lang="en-US" dirty="0"/>
          </a:p>
        </p:txBody>
      </p:sp>
      <p:sp>
        <p:nvSpPr>
          <p:cNvPr id="6" name="Footer Placeholder 5"/>
          <p:cNvSpPr>
            <a:spLocks noGrp="1"/>
          </p:cNvSpPr>
          <p:nvPr>
            <p:ph type="ftr" sz="quarter" idx="11"/>
          </p:nvPr>
        </p:nvSpPr>
        <p:spPr/>
        <p:txBody>
          <a:bodyPr/>
          <a:lstStyle/>
          <a:p>
            <a:r>
              <a:rPr lang="en-US" smtClean="0"/>
              <a:t>2.Korintherbrief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r>
              <a:rPr lang="de-DE" smtClean="0"/>
              <a:t>MFZ 2024</a:t>
            </a:r>
            <a:endParaRPr lang="en-US" dirty="0"/>
          </a:p>
        </p:txBody>
      </p:sp>
      <p:sp>
        <p:nvSpPr>
          <p:cNvPr id="6" name="Footer Placeholder 5"/>
          <p:cNvSpPr>
            <a:spLocks noGrp="1"/>
          </p:cNvSpPr>
          <p:nvPr>
            <p:ph type="ftr" sz="quarter" idx="11"/>
          </p:nvPr>
        </p:nvSpPr>
        <p:spPr/>
        <p:txBody>
          <a:bodyPr/>
          <a:lstStyle/>
          <a:p>
            <a:r>
              <a:rPr lang="en-US" smtClean="0"/>
              <a:t>2.Korintherbrief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smtClean="0"/>
              <a:t>Titelmasterformat durch Klicken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r>
              <a:rPr lang="de-DE" smtClean="0"/>
              <a:t>MFZ 2024</a:t>
            </a:r>
            <a:endParaRPr lang="en-US" dirty="0"/>
          </a:p>
        </p:txBody>
      </p:sp>
      <p:sp>
        <p:nvSpPr>
          <p:cNvPr id="4" name="Footer Placeholder 3"/>
          <p:cNvSpPr>
            <a:spLocks noGrp="1"/>
          </p:cNvSpPr>
          <p:nvPr>
            <p:ph type="ftr" sz="quarter" idx="11"/>
          </p:nvPr>
        </p:nvSpPr>
        <p:spPr/>
        <p:txBody>
          <a:bodyPr/>
          <a:lstStyle/>
          <a:p>
            <a:r>
              <a:rPr lang="en-US" smtClean="0"/>
              <a:t>2.Korintherbrief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smtClean="0"/>
              <a:t>Titelmasterformat durch Klicken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r>
              <a:rPr lang="de-DE" smtClean="0"/>
              <a:t>MFZ 2024</a:t>
            </a:r>
            <a:endParaRPr lang="en-US" dirty="0"/>
          </a:p>
        </p:txBody>
      </p:sp>
      <p:sp>
        <p:nvSpPr>
          <p:cNvPr id="4" name="Footer Placeholder 3"/>
          <p:cNvSpPr>
            <a:spLocks noGrp="1"/>
          </p:cNvSpPr>
          <p:nvPr>
            <p:ph type="ftr" sz="quarter" idx="11"/>
          </p:nvPr>
        </p:nvSpPr>
        <p:spPr/>
        <p:txBody>
          <a:bodyPr/>
          <a:lstStyle/>
          <a:p>
            <a:r>
              <a:rPr lang="en-US" smtClean="0"/>
              <a:t>2.Korintherbrief</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MFZ 2024</a:t>
            </a:r>
            <a:endParaRPr lang="en-US" dirty="0"/>
          </a:p>
        </p:txBody>
      </p:sp>
      <p:sp>
        <p:nvSpPr>
          <p:cNvPr id="5" name="Footer Placeholder 4"/>
          <p:cNvSpPr>
            <a:spLocks noGrp="1"/>
          </p:cNvSpPr>
          <p:nvPr>
            <p:ph type="ftr" sz="quarter" idx="11"/>
          </p:nvPr>
        </p:nvSpPr>
        <p:spPr/>
        <p:txBody>
          <a:bodyPr/>
          <a:lstStyle/>
          <a:p>
            <a:r>
              <a:rPr lang="en-US" smtClean="0"/>
              <a:t>2.Korintherbrief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MFZ 2024</a:t>
            </a:r>
            <a:endParaRPr lang="en-US" dirty="0"/>
          </a:p>
        </p:txBody>
      </p:sp>
      <p:sp>
        <p:nvSpPr>
          <p:cNvPr id="5" name="Footer Placeholder 4"/>
          <p:cNvSpPr>
            <a:spLocks noGrp="1"/>
          </p:cNvSpPr>
          <p:nvPr>
            <p:ph type="ftr" sz="quarter" idx="11"/>
          </p:nvPr>
        </p:nvSpPr>
        <p:spPr/>
        <p:txBody>
          <a:bodyPr/>
          <a:lstStyle/>
          <a:p>
            <a:r>
              <a:rPr lang="en-US" smtClean="0"/>
              <a:t>2.Korintherbrief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r>
              <a:rPr lang="de-DE" smtClean="0"/>
              <a:t>MFZ 2024</a:t>
            </a:r>
            <a:endParaRPr lang="en-US" dirty="0"/>
          </a:p>
        </p:txBody>
      </p:sp>
      <p:sp>
        <p:nvSpPr>
          <p:cNvPr id="5" name="Footer Placeholder 4"/>
          <p:cNvSpPr>
            <a:spLocks noGrp="1"/>
          </p:cNvSpPr>
          <p:nvPr>
            <p:ph type="ftr" sz="quarter" idx="11"/>
          </p:nvPr>
        </p:nvSpPr>
        <p:spPr/>
        <p:txBody>
          <a:bodyPr/>
          <a:lstStyle/>
          <a:p>
            <a:r>
              <a:rPr lang="en-US" smtClean="0"/>
              <a:t>2.Korintherbrief</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pic>
        <p:nvPicPr>
          <p:cNvPr id="7" name="Picture 2" descr="Schreien-Sticker – kostenlose valentinstag-Stick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1332342">
            <a:off x="155951" y="332973"/>
            <a:ext cx="1447197" cy="1447197"/>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7"/>
          <p:cNvSpPr>
            <a:spLocks noGrp="1"/>
          </p:cNvSpPr>
          <p:nvPr>
            <p:ph type="dt" sz="half" idx="10"/>
          </p:nvPr>
        </p:nvSpPr>
        <p:spPr/>
        <p:txBody>
          <a:bodyPr/>
          <a:lstStyle>
            <a:lvl1pPr>
              <a:defRPr/>
            </a:lvl1pPr>
          </a:lstStyle>
          <a:p>
            <a:r>
              <a:rPr lang="de-DE" smtClean="0"/>
              <a:t>MFZ 2024</a:t>
            </a:r>
            <a:endParaRPr lang="en-US" dirty="0"/>
          </a:p>
        </p:txBody>
      </p:sp>
      <p:sp>
        <p:nvSpPr>
          <p:cNvPr id="9" name="Fußzeilenplatzhalter 8"/>
          <p:cNvSpPr>
            <a:spLocks noGrp="1"/>
          </p:cNvSpPr>
          <p:nvPr>
            <p:ph type="ftr" sz="quarter" idx="11"/>
          </p:nvPr>
        </p:nvSpPr>
        <p:spPr/>
        <p:txBody>
          <a:bodyPr/>
          <a:lstStyle/>
          <a:p>
            <a:r>
              <a:rPr lang="en-US" smtClean="0"/>
              <a:t>2.Korintherbrief</a:t>
            </a:r>
            <a:endParaRPr lang="en-US" dirty="0"/>
          </a:p>
        </p:txBody>
      </p:sp>
      <p:sp>
        <p:nvSpPr>
          <p:cNvPr id="10" name="Foliennummernplatzhalter 9"/>
          <p:cNvSpPr>
            <a:spLocks noGrp="1"/>
          </p:cNvSpPr>
          <p:nvPr>
            <p:ph type="sldNum" sz="quarter" idx="12"/>
          </p:nvPr>
        </p:nvSpPr>
        <p:spPr/>
        <p:txBody>
          <a:bodyPr/>
          <a:lstStyle/>
          <a:p>
            <a:fld id="{6D22F896-40B5-4ADD-8801-0D06FADFA095}"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lvl1pPr>
              <a:defRPr/>
            </a:lvl1pPr>
          </a:lstStyle>
          <a:p>
            <a:r>
              <a:rPr lang="de-DE" smtClean="0"/>
              <a:t>MFZ 2024</a:t>
            </a:r>
            <a:endParaRPr lang="en-US" dirty="0"/>
          </a:p>
        </p:txBody>
      </p:sp>
      <p:sp>
        <p:nvSpPr>
          <p:cNvPr id="6" name="Footer Placeholder 5"/>
          <p:cNvSpPr>
            <a:spLocks noGrp="1"/>
          </p:cNvSpPr>
          <p:nvPr>
            <p:ph type="ftr" sz="quarter" idx="11"/>
          </p:nvPr>
        </p:nvSpPr>
        <p:spPr/>
        <p:txBody>
          <a:bodyPr/>
          <a:lstStyle/>
          <a:p>
            <a:r>
              <a:rPr lang="en-US" smtClean="0"/>
              <a:t>2.Korintherbrief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pic>
        <p:nvPicPr>
          <p:cNvPr id="8" name="Picture 2" descr="Schreien-Sticker – kostenlose valentinstag-Stick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1332342">
            <a:off x="155951" y="332973"/>
            <a:ext cx="1447197" cy="1447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lvl1pPr>
              <a:defRPr/>
            </a:lvl1pPr>
          </a:lstStyle>
          <a:p>
            <a:r>
              <a:rPr lang="de-DE" smtClean="0"/>
              <a:t>MFZ 2024</a:t>
            </a:r>
            <a:endParaRPr lang="en-US" dirty="0"/>
          </a:p>
        </p:txBody>
      </p:sp>
      <p:sp>
        <p:nvSpPr>
          <p:cNvPr id="8" name="Footer Placeholder 7"/>
          <p:cNvSpPr>
            <a:spLocks noGrp="1"/>
          </p:cNvSpPr>
          <p:nvPr>
            <p:ph type="ftr" sz="quarter" idx="11"/>
          </p:nvPr>
        </p:nvSpPr>
        <p:spPr/>
        <p:txBody>
          <a:bodyPr/>
          <a:lstStyle/>
          <a:p>
            <a:r>
              <a:rPr lang="en-US" smtClean="0"/>
              <a:t>2.Korintherbrief</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pic>
        <p:nvPicPr>
          <p:cNvPr id="10" name="Picture 2" descr="Schreien-Sticker – kostenlose valentinstag-Stick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1332342">
            <a:off x="155951" y="332973"/>
            <a:ext cx="1447197" cy="1447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pic>
        <p:nvPicPr>
          <p:cNvPr id="6" name="Picture 2" descr="Schreien-Sticker – kostenlose valentinstag-Stick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1332342">
            <a:off x="155951" y="332973"/>
            <a:ext cx="1447197" cy="1447197"/>
          </a:xfrm>
          <a:prstGeom prst="rect">
            <a:avLst/>
          </a:prstGeom>
          <a:noFill/>
          <a:extLst>
            <a:ext uri="{909E8E84-426E-40DD-AFC4-6F175D3DCCD1}">
              <a14:hiddenFill xmlns:a14="http://schemas.microsoft.com/office/drawing/2010/main">
                <a:solidFill>
                  <a:srgbClr val="FFFFFF"/>
                </a:solidFill>
              </a14:hiddenFill>
            </a:ext>
          </a:extLst>
        </p:spPr>
      </p:pic>
      <p:sp>
        <p:nvSpPr>
          <p:cNvPr id="7" name="Datumsplatzhalter 6"/>
          <p:cNvSpPr>
            <a:spLocks noGrp="1"/>
          </p:cNvSpPr>
          <p:nvPr>
            <p:ph type="dt" sz="half" idx="10"/>
          </p:nvPr>
        </p:nvSpPr>
        <p:spPr/>
        <p:txBody>
          <a:bodyPr/>
          <a:lstStyle>
            <a:lvl1pPr>
              <a:defRPr/>
            </a:lvl1pPr>
          </a:lstStyle>
          <a:p>
            <a:r>
              <a:rPr lang="de-DE" smtClean="0"/>
              <a:t>MFZ 2024</a:t>
            </a:r>
            <a:endParaRPr lang="en-US" dirty="0"/>
          </a:p>
        </p:txBody>
      </p:sp>
      <p:sp>
        <p:nvSpPr>
          <p:cNvPr id="8" name="Fußzeilenplatzhalter 7"/>
          <p:cNvSpPr>
            <a:spLocks noGrp="1"/>
          </p:cNvSpPr>
          <p:nvPr>
            <p:ph type="ftr" sz="quarter" idx="11"/>
          </p:nvPr>
        </p:nvSpPr>
        <p:spPr/>
        <p:txBody>
          <a:bodyPr/>
          <a:lstStyle>
            <a:lvl1pPr>
              <a:defRPr/>
            </a:lvl1pPr>
          </a:lstStyle>
          <a:p>
            <a:r>
              <a:rPr lang="en-US" smtClean="0"/>
              <a:t>2.Korintherbrief</a:t>
            </a:r>
            <a:endParaRPr lang="en-US" dirty="0"/>
          </a:p>
        </p:txBody>
      </p:sp>
      <p:sp>
        <p:nvSpPr>
          <p:cNvPr id="9" name="Foliennummernplatzhalter 8"/>
          <p:cNvSpPr>
            <a:spLocks noGrp="1"/>
          </p:cNvSpPr>
          <p:nvPr>
            <p:ph type="sldNum" sz="quarter" idx="12"/>
          </p:nvPr>
        </p:nvSpPr>
        <p:spPr/>
        <p:txBody>
          <a:bodyPr/>
          <a:lstStyle/>
          <a:p>
            <a:fld id="{6D22F896-40B5-4ADD-8801-0D06FADFA095}"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smtClean="0"/>
              <a:t>MFZ 2024</a:t>
            </a:r>
            <a:endParaRPr lang="en-US" dirty="0"/>
          </a:p>
        </p:txBody>
      </p:sp>
      <p:sp>
        <p:nvSpPr>
          <p:cNvPr id="3" name="Footer Placeholder 2"/>
          <p:cNvSpPr>
            <a:spLocks noGrp="1"/>
          </p:cNvSpPr>
          <p:nvPr>
            <p:ph type="ftr" sz="quarter" idx="11"/>
          </p:nvPr>
        </p:nvSpPr>
        <p:spPr/>
        <p:txBody>
          <a:bodyPr/>
          <a:lstStyle/>
          <a:p>
            <a:r>
              <a:rPr lang="en-US" smtClean="0"/>
              <a:t>2.Korintherbrief</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pic>
        <p:nvPicPr>
          <p:cNvPr id="5" name="Picture 2" descr="Schreien-Sticker – kostenlose valentinstag-Stick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1332342">
            <a:off x="155951" y="332973"/>
            <a:ext cx="1447197" cy="1447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r>
              <a:rPr lang="de-DE" smtClean="0"/>
              <a:t>MFZ 2024</a:t>
            </a:r>
            <a:endParaRPr lang="en-US" dirty="0"/>
          </a:p>
        </p:txBody>
      </p:sp>
      <p:sp>
        <p:nvSpPr>
          <p:cNvPr id="6" name="Footer Placeholder 5"/>
          <p:cNvSpPr>
            <a:spLocks noGrp="1"/>
          </p:cNvSpPr>
          <p:nvPr>
            <p:ph type="ftr" sz="quarter" idx="11"/>
          </p:nvPr>
        </p:nvSpPr>
        <p:spPr/>
        <p:txBody>
          <a:bodyPr/>
          <a:lstStyle/>
          <a:p>
            <a:r>
              <a:rPr lang="en-US" smtClean="0"/>
              <a:t>2.Korintherbrief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r>
              <a:rPr lang="de-DE" smtClean="0"/>
              <a:t>MFZ 2024</a:t>
            </a:r>
            <a:endParaRPr lang="en-US" dirty="0"/>
          </a:p>
        </p:txBody>
      </p:sp>
      <p:sp>
        <p:nvSpPr>
          <p:cNvPr id="6" name="Footer Placeholder 5"/>
          <p:cNvSpPr>
            <a:spLocks noGrp="1"/>
          </p:cNvSpPr>
          <p:nvPr>
            <p:ph type="ftr" sz="quarter" idx="11"/>
          </p:nvPr>
        </p:nvSpPr>
        <p:spPr/>
        <p:txBody>
          <a:bodyPr/>
          <a:lstStyle/>
          <a:p>
            <a:r>
              <a:rPr lang="en-US" smtClean="0"/>
              <a:t>2.Korintherbrief</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de-DE" smtClean="0"/>
              <a:t>MFZ 2024</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smtClean="0"/>
              <a:t>2.Korintherbrief</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Mein Herz schreit!</a:t>
            </a:r>
            <a:endParaRPr lang="de-DE" dirty="0"/>
          </a:p>
        </p:txBody>
      </p:sp>
      <p:sp>
        <p:nvSpPr>
          <p:cNvPr id="3" name="Untertitel 2"/>
          <p:cNvSpPr>
            <a:spLocks noGrp="1"/>
          </p:cNvSpPr>
          <p:nvPr>
            <p:ph type="subTitle" idx="1"/>
          </p:nvPr>
        </p:nvSpPr>
        <p:spPr/>
        <p:txBody>
          <a:bodyPr/>
          <a:lstStyle/>
          <a:p>
            <a:r>
              <a:rPr lang="de-DE" dirty="0" smtClean="0"/>
              <a:t>Wie werde ich wieder fröhlich?</a:t>
            </a:r>
            <a:endParaRPr lang="de-DE" dirty="0"/>
          </a:p>
        </p:txBody>
      </p:sp>
      <p:sp>
        <p:nvSpPr>
          <p:cNvPr id="4" name="Datumsplatzhalter 3"/>
          <p:cNvSpPr>
            <a:spLocks noGrp="1"/>
          </p:cNvSpPr>
          <p:nvPr>
            <p:ph type="dt" sz="half" idx="10"/>
          </p:nvPr>
        </p:nvSpPr>
        <p:spPr/>
        <p:txBody>
          <a:bodyPr/>
          <a:lstStyle/>
          <a:p>
            <a:r>
              <a:rPr lang="de-DE" dirty="0" smtClean="0"/>
              <a:t>MFZ 2024</a:t>
            </a:r>
            <a:endParaRPr lang="en-US" dirty="0"/>
          </a:p>
        </p:txBody>
      </p:sp>
      <p:sp>
        <p:nvSpPr>
          <p:cNvPr id="5" name="Fußzeilenplatzhalter 4"/>
          <p:cNvSpPr>
            <a:spLocks noGrp="1"/>
          </p:cNvSpPr>
          <p:nvPr>
            <p:ph type="ftr" sz="quarter" idx="11"/>
          </p:nvPr>
        </p:nvSpPr>
        <p:spPr>
          <a:xfrm rot="21420000">
            <a:off x="-6754" y="4837418"/>
            <a:ext cx="5790076" cy="1195538"/>
          </a:xfrm>
        </p:spPr>
        <p:txBody>
          <a:bodyPr/>
          <a:lstStyle/>
          <a:p>
            <a:r>
              <a:rPr lang="de-DE" dirty="0" smtClean="0"/>
              <a:t>2.Korinhterbrief</a:t>
            </a:r>
            <a:endParaRPr lang="de-DE" dirty="0"/>
          </a:p>
        </p:txBody>
      </p:sp>
    </p:spTree>
    <p:extLst>
      <p:ext uri="{BB962C8B-B14F-4D97-AF65-F5344CB8AC3E}">
        <p14:creationId xmlns:p14="http://schemas.microsoft.com/office/powerpoint/2010/main" val="3511151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 2</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1103873360"/>
              </p:ext>
            </p:extLst>
          </p:nvPr>
        </p:nvGraphicFramePr>
        <p:xfrm>
          <a:off x="289777" y="2061712"/>
          <a:ext cx="11188929" cy="2934970"/>
        </p:xfrm>
        <a:graphic>
          <a:graphicData uri="http://schemas.openxmlformats.org/drawingml/2006/table">
            <a:tbl>
              <a:tblPr firstRow="1" firstCol="1" bandRow="1"/>
              <a:tblGrid>
                <a:gridCol w="332508">
                  <a:extLst>
                    <a:ext uri="{9D8B030D-6E8A-4147-A177-3AD203B41FA5}">
                      <a16:colId xmlns:a16="http://schemas.microsoft.com/office/drawing/2014/main" val="2168232847"/>
                    </a:ext>
                  </a:extLst>
                </a:gridCol>
                <a:gridCol w="5170516">
                  <a:extLst>
                    <a:ext uri="{9D8B030D-6E8A-4147-A177-3AD203B41FA5}">
                      <a16:colId xmlns:a16="http://schemas.microsoft.com/office/drawing/2014/main" val="4062247369"/>
                    </a:ext>
                  </a:extLst>
                </a:gridCol>
                <a:gridCol w="5685905">
                  <a:extLst>
                    <a:ext uri="{9D8B030D-6E8A-4147-A177-3AD203B41FA5}">
                      <a16:colId xmlns:a16="http://schemas.microsoft.com/office/drawing/2014/main" val="1377797282"/>
                    </a:ext>
                  </a:extLst>
                </a:gridCol>
              </a:tblGrid>
              <a:tr h="283313">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aus viel Bedrängnis und Herzensangst schrieb ich euch mit vielen Tränen, nicht um euch traurig zu machen, sondern damit ihr die Liebe erkennt, die ich besonders zu euch habe.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Im Übrigen schrieb ich euch voller Ängste und unter vielen Tränen, und es war mir dabei schwer ums Herz. Aber ich hatte nicht die Absicht, euch weh zu tun, im Gegenteil: Ich wollte, dass ihr erkennt, wie überaus groß meine Liebe gerade euch gegenüber ist.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Wenn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euch</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aber jemand traurig gemacht hat, so hat er nicht mich traurig gemacht, sondern zum Teil – damit ich nicht zu viel sage – euch alle.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Der</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dessen Verhalten so viel Schmerz verursacht hat, hat nicht so sehr mir weh getan als vielmehr euch allen (wenn auch – um nicht zu viel zu sagen – nicht allen im gleichen Ausmaß)</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bl>
          </a:graphicData>
        </a:graphic>
      </p:graphicFrame>
      <p:sp>
        <p:nvSpPr>
          <p:cNvPr id="3" name="Foliennummernplatzhalter 2"/>
          <p:cNvSpPr>
            <a:spLocks noGrp="1"/>
          </p:cNvSpPr>
          <p:nvPr>
            <p:ph type="sldNum" sz="quarter" idx="12"/>
          </p:nvPr>
        </p:nvSpPr>
        <p:spPr>
          <a:xfrm>
            <a:off x="6287121" y="5757334"/>
            <a:ext cx="907186" cy="498470"/>
          </a:xfrm>
        </p:spPr>
        <p:txBody>
          <a:bodyPr/>
          <a:lstStyle/>
          <a:p>
            <a:fld id="{6D22F896-40B5-4ADD-8801-0D06FADFA095}" type="slidenum">
              <a:rPr lang="en-US" smtClean="0"/>
              <a:t>10</a:t>
            </a:fld>
            <a:endParaRPr lang="en-US" dirty="0"/>
          </a:p>
        </p:txBody>
      </p:sp>
      <p:sp>
        <p:nvSpPr>
          <p:cNvPr id="4" name="Fußzeilenplatzhalter 3"/>
          <p:cNvSpPr>
            <a:spLocks noGrp="1"/>
          </p:cNvSpPr>
          <p:nvPr>
            <p:ph type="ftr" sz="quarter" idx="11"/>
          </p:nvPr>
        </p:nvSpPr>
        <p:spPr/>
        <p:txBody>
          <a:bodyPr/>
          <a:lstStyle/>
          <a:p>
            <a:r>
              <a:rPr lang="en-US" smtClean="0"/>
              <a:t>2.Korintherbrief</a:t>
            </a:r>
            <a:endParaRPr lang="en-US" dirty="0"/>
          </a:p>
        </p:txBody>
      </p:sp>
      <p:sp>
        <p:nvSpPr>
          <p:cNvPr id="5" name="Datumsplatzhalter 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4293322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 2</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9074896"/>
              </p:ext>
            </p:extLst>
          </p:nvPr>
        </p:nvGraphicFramePr>
        <p:xfrm>
          <a:off x="307572" y="1629452"/>
          <a:ext cx="11188929" cy="3682339"/>
        </p:xfrm>
        <a:graphic>
          <a:graphicData uri="http://schemas.openxmlformats.org/drawingml/2006/table">
            <a:tbl>
              <a:tblPr firstRow="1" firstCol="1" bandRow="1"/>
              <a:tblGrid>
                <a:gridCol w="332508">
                  <a:extLst>
                    <a:ext uri="{9D8B030D-6E8A-4147-A177-3AD203B41FA5}">
                      <a16:colId xmlns:a16="http://schemas.microsoft.com/office/drawing/2014/main" val="2168232847"/>
                    </a:ext>
                  </a:extLst>
                </a:gridCol>
                <a:gridCol w="5170516">
                  <a:extLst>
                    <a:ext uri="{9D8B030D-6E8A-4147-A177-3AD203B41FA5}">
                      <a16:colId xmlns:a16="http://schemas.microsoft.com/office/drawing/2014/main" val="4062247369"/>
                    </a:ext>
                  </a:extLst>
                </a:gridCol>
                <a:gridCol w="5685905">
                  <a:extLst>
                    <a:ext uri="{9D8B030D-6E8A-4147-A177-3AD203B41FA5}">
                      <a16:colId xmlns:a16="http://schemas.microsoft.com/office/drawing/2014/main" val="1377797282"/>
                    </a:ext>
                  </a:extLst>
                </a:gridCol>
              </a:tblGrid>
              <a:tr h="265072">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720509">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Dem Betreffenden genügt diese Strafe von den meisten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der Gemeinde</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Trotzdem ist die Strafe schwer genug, die die große Mehrheit von euch über den Betreffenden verhängt hat.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19819">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sodass ihr im Gegenteil vielmehr vergeben und ermuntern solltet, damit der Betreffende nicht etwa durch allzu große Traurigkeit verschlungen wird.</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Lasst es dabei bewenden! Vergebt ihm jetzt vielmehr und macht ihm wieder Mut. Sonst könnten Schmerz und Trauer ihn am Ende noch völlig überwältigen.</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r h="543131">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Darum ermahne ich euch, zu beschließen, ihm gegenüber Liebe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zu üben</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Ich bitte euch also eindringlich, ihm ganz bewusst wieder eure Liebe zu erweisen.</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020988"/>
                  </a:ext>
                </a:extLst>
              </a:tr>
              <a:tr h="1200848">
                <a:tc>
                  <a:txBody>
                    <a:bodyPr/>
                    <a:lstStyle/>
                    <a:p>
                      <a:pPr marL="0" algn="l" defTabSz="914400" rtl="0" eaLnBrk="1" latinLnBrk="0" hangingPunct="1">
                        <a:lnSpc>
                          <a:spcPct val="107000"/>
                        </a:lnSpc>
                        <a:spcAft>
                          <a:spcPts val="0"/>
                        </a:spcAft>
                      </a:pPr>
                      <a:r>
                        <a:rPr lang="de-DE" sz="1800" kern="12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9</a:t>
                      </a:r>
                      <a:endParaRPr lang="de-DE" sz="1800" kern="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dazu habe ich auch geschrieben, dass ich eure Bewährung kennenlernte, ob ihr in allem gehorsam seid.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 gab nämlich noch einen Grund, warum ich euch geschrieben habe: Ich wollte herausfinden, ob ihr euch bewähren und in allen Belangen gehorsam sein würdet.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48282"/>
                  </a:ext>
                </a:extLst>
              </a:tr>
            </a:tbl>
          </a:graphicData>
        </a:graphic>
      </p:graphicFrame>
      <p:sp>
        <p:nvSpPr>
          <p:cNvPr id="3" name="Foliennummernplatzhalter 2"/>
          <p:cNvSpPr>
            <a:spLocks noGrp="1"/>
          </p:cNvSpPr>
          <p:nvPr>
            <p:ph type="sldNum" sz="quarter" idx="12"/>
          </p:nvPr>
        </p:nvSpPr>
        <p:spPr>
          <a:xfrm>
            <a:off x="6287121" y="5757334"/>
            <a:ext cx="907186" cy="498470"/>
          </a:xfrm>
        </p:spPr>
        <p:txBody>
          <a:bodyPr/>
          <a:lstStyle/>
          <a:p>
            <a:fld id="{6D22F896-40B5-4ADD-8801-0D06FADFA095}" type="slidenum">
              <a:rPr lang="en-US" smtClean="0"/>
              <a:t>11</a:t>
            </a:fld>
            <a:endParaRPr lang="en-US" dirty="0"/>
          </a:p>
        </p:txBody>
      </p:sp>
      <p:sp>
        <p:nvSpPr>
          <p:cNvPr id="4" name="Fußzeilenplatzhalter 3"/>
          <p:cNvSpPr>
            <a:spLocks noGrp="1"/>
          </p:cNvSpPr>
          <p:nvPr>
            <p:ph type="ftr" sz="quarter" idx="11"/>
          </p:nvPr>
        </p:nvSpPr>
        <p:spPr/>
        <p:txBody>
          <a:bodyPr/>
          <a:lstStyle/>
          <a:p>
            <a:r>
              <a:rPr lang="en-US" smtClean="0"/>
              <a:t>2.Korintherbrief</a:t>
            </a:r>
            <a:endParaRPr lang="en-US" dirty="0"/>
          </a:p>
        </p:txBody>
      </p:sp>
      <p:sp>
        <p:nvSpPr>
          <p:cNvPr id="5" name="Datumsplatzhalter 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1568953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 2</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1891270042"/>
              </p:ext>
            </p:extLst>
          </p:nvPr>
        </p:nvGraphicFramePr>
        <p:xfrm>
          <a:off x="289777" y="2061712"/>
          <a:ext cx="11188929" cy="2610919"/>
        </p:xfrm>
        <a:graphic>
          <a:graphicData uri="http://schemas.openxmlformats.org/drawingml/2006/table">
            <a:tbl>
              <a:tblPr firstRow="1" firstCol="1" bandRow="1"/>
              <a:tblGrid>
                <a:gridCol w="408492">
                  <a:extLst>
                    <a:ext uri="{9D8B030D-6E8A-4147-A177-3AD203B41FA5}">
                      <a16:colId xmlns:a16="http://schemas.microsoft.com/office/drawing/2014/main" val="2168232847"/>
                    </a:ext>
                  </a:extLst>
                </a:gridCol>
                <a:gridCol w="5094532">
                  <a:extLst>
                    <a:ext uri="{9D8B030D-6E8A-4147-A177-3AD203B41FA5}">
                      <a16:colId xmlns:a16="http://schemas.microsoft.com/office/drawing/2014/main" val="4062247369"/>
                    </a:ext>
                  </a:extLst>
                </a:gridCol>
                <a:gridCol w="5685905">
                  <a:extLst>
                    <a:ext uri="{9D8B030D-6E8A-4147-A177-3AD203B41FA5}">
                      <a16:colId xmlns:a16="http://schemas.microsoft.com/office/drawing/2014/main" val="1377797282"/>
                    </a:ext>
                  </a:extLst>
                </a:gridCol>
              </a:tblGrid>
              <a:tr h="283313">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Wem ihr aber etwas vergebt,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dem vergebe</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auch ich; denn auch ich habe, was ich vergeben habe – wenn ich etwas zu vergeben hatte –, um euretwillen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vergeben</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vor dem Angesicht Christi,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Wenn ihr dem Betreffenden jetzt also vergebt, vergebe auch ich ihm. Ja, ich für meine Person kann sagen: Weil ich mich Christus gegenüber verantwortlich weiß, habe ich ihm um euretwillen bereits vergeben – soweit von meiner Seite überhaupt etwas zu vergeben war.</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damit wir nicht vom Satan übervorteilt werden; denn seine Gedanken sind uns nicht unbekannt.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wir wollen dem Satan nicht in die Falle gehen. Schließlich wissen wir genau, was seine Absichten sind!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bl>
          </a:graphicData>
        </a:graphic>
      </p:graphicFrame>
      <p:sp>
        <p:nvSpPr>
          <p:cNvPr id="3" name="Foliennummernplatzhalter 2"/>
          <p:cNvSpPr>
            <a:spLocks noGrp="1"/>
          </p:cNvSpPr>
          <p:nvPr>
            <p:ph type="sldNum" sz="quarter" idx="12"/>
          </p:nvPr>
        </p:nvSpPr>
        <p:spPr>
          <a:xfrm>
            <a:off x="6287121" y="5757334"/>
            <a:ext cx="907186" cy="498470"/>
          </a:xfrm>
        </p:spPr>
        <p:txBody>
          <a:bodyPr/>
          <a:lstStyle/>
          <a:p>
            <a:fld id="{6D22F896-40B5-4ADD-8801-0D06FADFA095}" type="slidenum">
              <a:rPr lang="en-US" smtClean="0"/>
              <a:t>12</a:t>
            </a:fld>
            <a:endParaRPr lang="en-US" dirty="0"/>
          </a:p>
        </p:txBody>
      </p:sp>
      <p:sp>
        <p:nvSpPr>
          <p:cNvPr id="4" name="Fußzeilenplatzhalter 3"/>
          <p:cNvSpPr>
            <a:spLocks noGrp="1"/>
          </p:cNvSpPr>
          <p:nvPr>
            <p:ph type="ftr" sz="quarter" idx="11"/>
          </p:nvPr>
        </p:nvSpPr>
        <p:spPr/>
        <p:txBody>
          <a:bodyPr/>
          <a:lstStyle/>
          <a:p>
            <a:r>
              <a:rPr lang="en-US" smtClean="0"/>
              <a:t>2.Korintherbrief</a:t>
            </a:r>
            <a:endParaRPr lang="en-US" dirty="0"/>
          </a:p>
        </p:txBody>
      </p:sp>
      <p:sp>
        <p:nvSpPr>
          <p:cNvPr id="5" name="Datumsplatzhalter 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1631523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a:t>
            </a:r>
            <a:r>
              <a:rPr lang="de-DE" dirty="0" smtClean="0">
                <a:solidFill>
                  <a:schemeClr val="accent5"/>
                </a:solidFill>
              </a:rPr>
              <a:t> </a:t>
            </a:r>
            <a:r>
              <a:rPr lang="de-DE" dirty="0" smtClean="0">
                <a:solidFill>
                  <a:schemeClr val="tx2"/>
                </a:solidFill>
              </a:rPr>
              <a:t>7</a:t>
            </a:r>
            <a:endParaRPr lang="de-DE" dirty="0">
              <a:solidFill>
                <a:schemeClr val="tx2"/>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1976214851"/>
              </p:ext>
            </p:extLst>
          </p:nvPr>
        </p:nvGraphicFramePr>
        <p:xfrm>
          <a:off x="307572" y="1546323"/>
          <a:ext cx="11188929" cy="4078404"/>
        </p:xfrm>
        <a:graphic>
          <a:graphicData uri="http://schemas.openxmlformats.org/drawingml/2006/table">
            <a:tbl>
              <a:tblPr firstRow="1" firstCol="1" bandRow="1"/>
              <a:tblGrid>
                <a:gridCol w="332508">
                  <a:extLst>
                    <a:ext uri="{9D8B030D-6E8A-4147-A177-3AD203B41FA5}">
                      <a16:colId xmlns:a16="http://schemas.microsoft.com/office/drawing/2014/main" val="2168232847"/>
                    </a:ext>
                  </a:extLst>
                </a:gridCol>
                <a:gridCol w="4613564">
                  <a:extLst>
                    <a:ext uri="{9D8B030D-6E8A-4147-A177-3AD203B41FA5}">
                      <a16:colId xmlns:a16="http://schemas.microsoft.com/office/drawing/2014/main" val="4062247369"/>
                    </a:ext>
                  </a:extLst>
                </a:gridCol>
                <a:gridCol w="6242857">
                  <a:extLst>
                    <a:ext uri="{9D8B030D-6E8A-4147-A177-3AD203B41FA5}">
                      <a16:colId xmlns:a16="http://schemas.microsoft.com/office/drawing/2014/main" val="1377797282"/>
                    </a:ext>
                  </a:extLst>
                </a:gridCol>
              </a:tblGrid>
              <a:tr h="283313">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auch als wir nach Mazedonien kamen, hatte unser Fleisch keine Ruhe, sondern in allem waren wir bedrängt; von außen Kämpfe, von innen Ängste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Zunächst nämlich fanden wir – schwach, wie wir sind – auch dann keine </a:t>
                      </a: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Ruhe, </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als wir nach Mazedonien </a:t>
                      </a: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kamen.</a:t>
                      </a:r>
                      <a:r>
                        <a:rPr lang="de-DE" sz="1800" baseline="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Im </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Gegenteil, wir gerieten von allen Seiten unter Druck: Nach außen hin mussten wir uns gegen Angriffe wehren, und in unserem Inneren wurden wir von Sorgen und Befürchtungen umgetrieben.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Aber der die Niedrigen tröstet, Gott, tröstete uns durch die Ankunft des Titus;</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Doch Gott, der die Niedergeschlagenen tröstet und ermutigt, hat uns durch die Ankunft von Titus neuen Mut gegeben,</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r h="1416561">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doch nicht nur durch seine Ankunft, sondern auch durch den Trost, womit er bei euch getröstet worden ist, denn er berichtete uns eure Sehnsucht, euer Wehklagen, euren Eifer für mich, sodass ich mich noch mehr freute.</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und nicht nur durch seine Ankunft als solche, sondern auch dadurch, dass die Begegnung mit euch ihn so ermutigt hat. Er hat uns nämlich berichtet, wie sehr ihr euch nach uns sehnt, wie leid euch das Vorgefallene tut und wie entschieden ihr euch für mich einsetzt. Das alles hat meine Freude noch viel größer gemacht.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020988"/>
                  </a:ext>
                </a:extLst>
              </a:tr>
            </a:tbl>
          </a:graphicData>
        </a:graphic>
      </p:graphicFrame>
      <p:sp>
        <p:nvSpPr>
          <p:cNvPr id="3" name="Foliennummernplatzhalter 2"/>
          <p:cNvSpPr>
            <a:spLocks noGrp="1"/>
          </p:cNvSpPr>
          <p:nvPr>
            <p:ph type="sldNum" sz="quarter" idx="12"/>
          </p:nvPr>
        </p:nvSpPr>
        <p:spPr>
          <a:xfrm>
            <a:off x="6287121" y="5757334"/>
            <a:ext cx="907186" cy="498470"/>
          </a:xfrm>
        </p:spPr>
        <p:txBody>
          <a:bodyPr/>
          <a:lstStyle/>
          <a:p>
            <a:fld id="{6D22F896-40B5-4ADD-8801-0D06FADFA095}" type="slidenum">
              <a:rPr lang="en-US" smtClean="0"/>
              <a:t>13</a:t>
            </a:fld>
            <a:endParaRPr lang="en-US" dirty="0"/>
          </a:p>
        </p:txBody>
      </p:sp>
      <p:sp>
        <p:nvSpPr>
          <p:cNvPr id="4" name="Fußzeilenplatzhalter 3"/>
          <p:cNvSpPr>
            <a:spLocks noGrp="1"/>
          </p:cNvSpPr>
          <p:nvPr>
            <p:ph type="ftr" sz="quarter" idx="11"/>
          </p:nvPr>
        </p:nvSpPr>
        <p:spPr/>
        <p:txBody>
          <a:bodyPr/>
          <a:lstStyle/>
          <a:p>
            <a:r>
              <a:rPr lang="en-US" smtClean="0"/>
              <a:t>2.Korintherbrief</a:t>
            </a:r>
            <a:endParaRPr lang="en-US" dirty="0"/>
          </a:p>
        </p:txBody>
      </p:sp>
      <p:sp>
        <p:nvSpPr>
          <p:cNvPr id="5" name="Datumsplatzhalter 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1957900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a:t>
            </a:r>
            <a:r>
              <a:rPr lang="de-DE" dirty="0" smtClean="0">
                <a:solidFill>
                  <a:schemeClr val="accent5"/>
                </a:solidFill>
              </a:rPr>
              <a:t> </a:t>
            </a:r>
            <a:r>
              <a:rPr lang="de-DE" dirty="0" smtClean="0">
                <a:solidFill>
                  <a:schemeClr val="tx2"/>
                </a:solidFill>
              </a:rPr>
              <a:t>7</a:t>
            </a:r>
            <a:endParaRPr lang="de-DE" dirty="0">
              <a:solidFill>
                <a:schemeClr val="tx2"/>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3180372504"/>
              </p:ext>
            </p:extLst>
          </p:nvPr>
        </p:nvGraphicFramePr>
        <p:xfrm>
          <a:off x="289777" y="1712577"/>
          <a:ext cx="11188929" cy="3521964"/>
        </p:xfrm>
        <a:graphic>
          <a:graphicData uri="http://schemas.openxmlformats.org/drawingml/2006/table">
            <a:tbl>
              <a:tblPr firstRow="1" firstCol="1" bandRow="1"/>
              <a:tblGrid>
                <a:gridCol w="332508">
                  <a:extLst>
                    <a:ext uri="{9D8B030D-6E8A-4147-A177-3AD203B41FA5}">
                      <a16:colId xmlns:a16="http://schemas.microsoft.com/office/drawing/2014/main" val="2168232847"/>
                    </a:ext>
                  </a:extLst>
                </a:gridCol>
                <a:gridCol w="5046995">
                  <a:extLst>
                    <a:ext uri="{9D8B030D-6E8A-4147-A177-3AD203B41FA5}">
                      <a16:colId xmlns:a16="http://schemas.microsoft.com/office/drawing/2014/main" val="4062247369"/>
                    </a:ext>
                  </a:extLst>
                </a:gridCol>
                <a:gridCol w="5809426">
                  <a:extLst>
                    <a:ext uri="{9D8B030D-6E8A-4147-A177-3AD203B41FA5}">
                      <a16:colId xmlns:a16="http://schemas.microsoft.com/office/drawing/2014/main" val="1377797282"/>
                    </a:ext>
                  </a:extLst>
                </a:gridCol>
              </a:tblGrid>
              <a:tr h="283313">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wenn ich euch auch durch den Brief betrübt habe, so reut es mich nicht. Wenn es mich auch gereut hat, so sehe ich, dass jener Brief, wenn er euch auch kurze Zeit betrübt hat,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doch Segen gewirkt hat; und</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Mein Brief hat euch zwar hart getroffen, und doch bereue ich nicht, ihn geschrieben zu haben. Zunächst allerdings habe ich es bereut; ich habe ja gemerkt und bin mir bewusst, wie sehr euch das, was ich zur Sprache brachte, weh getan hat, auch wenn es nur für kurze Zeit war.</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9</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jetzt freue ich mich, nicht dass ihr betrübt worden, sondern dass ihr zur Buße betrübt worden seid; denn ihr seid nach Gottes </a:t>
                      </a:r>
                      <a:r>
                        <a:rPr lang="de-DE" sz="180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Sinn</a:t>
                      </a:r>
                      <a:r>
                        <a:rPr lang="de-DE" sz="180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betrübt worden, damit ihr in keiner Weise von uns Schaden erlittet.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Dafür freue ich mich jetzt umso mehr – natürlich nicht über euren Schmerz, sondern darüber, dass dieser Schmerz euch zur Umkehr gebracht hat. Das Ganze hat euch auf eine Art und Weise weh getan, die Gottes Willen entsprach, und deshalb hat unser Brief euch letzten Endes keinerlei Schaden zugefügt.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bl>
          </a:graphicData>
        </a:graphic>
      </p:graphicFrame>
      <p:sp>
        <p:nvSpPr>
          <p:cNvPr id="3" name="Foliennummernplatzhalter 2"/>
          <p:cNvSpPr>
            <a:spLocks noGrp="1"/>
          </p:cNvSpPr>
          <p:nvPr>
            <p:ph type="sldNum" sz="quarter" idx="12"/>
          </p:nvPr>
        </p:nvSpPr>
        <p:spPr>
          <a:xfrm>
            <a:off x="6287121" y="5757334"/>
            <a:ext cx="907186" cy="498470"/>
          </a:xfrm>
        </p:spPr>
        <p:txBody>
          <a:bodyPr/>
          <a:lstStyle/>
          <a:p>
            <a:fld id="{6D22F896-40B5-4ADD-8801-0D06FADFA095}" type="slidenum">
              <a:rPr lang="en-US" smtClean="0"/>
              <a:t>14</a:t>
            </a:fld>
            <a:endParaRPr lang="en-US" dirty="0"/>
          </a:p>
        </p:txBody>
      </p:sp>
      <p:sp>
        <p:nvSpPr>
          <p:cNvPr id="4" name="Fußzeilenplatzhalter 3"/>
          <p:cNvSpPr>
            <a:spLocks noGrp="1"/>
          </p:cNvSpPr>
          <p:nvPr>
            <p:ph type="ftr" sz="quarter" idx="11"/>
          </p:nvPr>
        </p:nvSpPr>
        <p:spPr/>
        <p:txBody>
          <a:bodyPr/>
          <a:lstStyle/>
          <a:p>
            <a:r>
              <a:rPr lang="en-US" smtClean="0"/>
              <a:t>2.Korintherbrief</a:t>
            </a:r>
            <a:endParaRPr lang="en-US" dirty="0"/>
          </a:p>
        </p:txBody>
      </p:sp>
      <p:sp>
        <p:nvSpPr>
          <p:cNvPr id="5" name="Datumsplatzhalter 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338164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a:t>
            </a:r>
            <a:r>
              <a:rPr lang="de-DE" dirty="0" smtClean="0">
                <a:solidFill>
                  <a:schemeClr val="accent5"/>
                </a:solidFill>
              </a:rPr>
              <a:t> </a:t>
            </a:r>
            <a:r>
              <a:rPr lang="de-DE" dirty="0" smtClean="0">
                <a:solidFill>
                  <a:schemeClr val="tx2"/>
                </a:solidFill>
              </a:rPr>
              <a:t>7</a:t>
            </a:r>
            <a:endParaRPr lang="de-DE" dirty="0">
              <a:solidFill>
                <a:schemeClr val="tx2"/>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1981598488"/>
              </p:ext>
            </p:extLst>
          </p:nvPr>
        </p:nvGraphicFramePr>
        <p:xfrm>
          <a:off x="289777" y="1712577"/>
          <a:ext cx="11188929" cy="3815461"/>
        </p:xfrm>
        <a:graphic>
          <a:graphicData uri="http://schemas.openxmlformats.org/drawingml/2006/table">
            <a:tbl>
              <a:tblPr firstRow="1" firstCol="1" bandRow="1"/>
              <a:tblGrid>
                <a:gridCol w="375241">
                  <a:extLst>
                    <a:ext uri="{9D8B030D-6E8A-4147-A177-3AD203B41FA5}">
                      <a16:colId xmlns:a16="http://schemas.microsoft.com/office/drawing/2014/main" val="2168232847"/>
                    </a:ext>
                  </a:extLst>
                </a:gridCol>
                <a:gridCol w="5004262">
                  <a:extLst>
                    <a:ext uri="{9D8B030D-6E8A-4147-A177-3AD203B41FA5}">
                      <a16:colId xmlns:a16="http://schemas.microsoft.com/office/drawing/2014/main" val="4062247369"/>
                    </a:ext>
                  </a:extLst>
                </a:gridCol>
                <a:gridCol w="5809426">
                  <a:extLst>
                    <a:ext uri="{9D8B030D-6E8A-4147-A177-3AD203B41FA5}">
                      <a16:colId xmlns:a16="http://schemas.microsoft.com/office/drawing/2014/main" val="1377797282"/>
                    </a:ext>
                  </a:extLst>
                </a:gridCol>
              </a:tblGrid>
              <a:tr h="283313">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die Betrübnis nach Gottes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Sinn</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bewirkt eine nie zu bereuende Buße zum Heil[4]; die Betrübnis der Welt aber bewirkt den Tod.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ein Schmerz, wie Gott ihn haben will, bringt eine Umkehr hervor, die zur Rettung führt und die man nie bereut. Der Schmerz hingegen, den die Welt empfindet, bewirkt den Tod.</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siehe, ebendies, dass ihr nach Gottes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Sinn</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betrübt worden seid, wie viel Bemühen hat es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bei</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euch bewirkt! Sogar Verteidigung, sogar Unwillen, sogar Furcht, sogar Sehnsucht, sogar Eifer, sogar Bestrafung! In allem habt ihr bewiesen, dass ihr in der Sache rein seid.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Seht doch, wie vieles gerade dieser gottgewollte Schmerz bei euch ausgelöst hat: eifriges Bemühen um Wiedergutmachung, Erklärung eures damaligen Verhaltens, Empörung über das, was geschehen war, Furcht vor Gottes Zorn, Sehnsucht nach einem Wiedersehen mit mir, leidenschaftlicher Einsatz für mich und schließlich sogar Bestrafung des Schuldigen. Ihr habt gezeigt, dass ihr in dieser Sache in jeder Hinsicht rein dasteht.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bl>
          </a:graphicData>
        </a:graphic>
      </p:graphicFrame>
      <p:sp>
        <p:nvSpPr>
          <p:cNvPr id="3" name="Foliennummernplatzhalter 2"/>
          <p:cNvSpPr>
            <a:spLocks noGrp="1"/>
          </p:cNvSpPr>
          <p:nvPr>
            <p:ph type="sldNum" sz="quarter" idx="12"/>
          </p:nvPr>
        </p:nvSpPr>
        <p:spPr>
          <a:xfrm>
            <a:off x="6287121" y="5757334"/>
            <a:ext cx="907186" cy="498470"/>
          </a:xfrm>
        </p:spPr>
        <p:txBody>
          <a:bodyPr/>
          <a:lstStyle/>
          <a:p>
            <a:fld id="{6D22F896-40B5-4ADD-8801-0D06FADFA095}" type="slidenum">
              <a:rPr lang="en-US" smtClean="0"/>
              <a:t>15</a:t>
            </a:fld>
            <a:endParaRPr lang="en-US" dirty="0"/>
          </a:p>
        </p:txBody>
      </p:sp>
      <p:sp>
        <p:nvSpPr>
          <p:cNvPr id="4" name="Fußzeilenplatzhalter 3"/>
          <p:cNvSpPr>
            <a:spLocks noGrp="1"/>
          </p:cNvSpPr>
          <p:nvPr>
            <p:ph type="ftr" sz="quarter" idx="11"/>
          </p:nvPr>
        </p:nvSpPr>
        <p:spPr/>
        <p:txBody>
          <a:bodyPr/>
          <a:lstStyle/>
          <a:p>
            <a:r>
              <a:rPr lang="en-US" smtClean="0"/>
              <a:t>2.Korintherbrief</a:t>
            </a:r>
            <a:endParaRPr lang="en-US" dirty="0"/>
          </a:p>
        </p:txBody>
      </p:sp>
      <p:sp>
        <p:nvSpPr>
          <p:cNvPr id="5" name="Datumsplatzhalter 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2133599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a:t>
            </a:r>
            <a:r>
              <a:rPr lang="de-DE" dirty="0" smtClean="0">
                <a:solidFill>
                  <a:schemeClr val="accent5"/>
                </a:solidFill>
              </a:rPr>
              <a:t> </a:t>
            </a:r>
            <a:r>
              <a:rPr lang="de-DE" dirty="0" smtClean="0">
                <a:solidFill>
                  <a:schemeClr val="tx2"/>
                </a:solidFill>
              </a:rPr>
              <a:t>7</a:t>
            </a:r>
            <a:endParaRPr lang="de-DE" dirty="0">
              <a:solidFill>
                <a:schemeClr val="tx2"/>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1149743913"/>
              </p:ext>
            </p:extLst>
          </p:nvPr>
        </p:nvGraphicFramePr>
        <p:xfrm>
          <a:off x="289777" y="1712577"/>
          <a:ext cx="11188929" cy="3815461"/>
        </p:xfrm>
        <a:graphic>
          <a:graphicData uri="http://schemas.openxmlformats.org/drawingml/2006/table">
            <a:tbl>
              <a:tblPr firstRow="1" firstCol="1" bandRow="1"/>
              <a:tblGrid>
                <a:gridCol w="375241">
                  <a:extLst>
                    <a:ext uri="{9D8B030D-6E8A-4147-A177-3AD203B41FA5}">
                      <a16:colId xmlns:a16="http://schemas.microsoft.com/office/drawing/2014/main" val="2168232847"/>
                    </a:ext>
                  </a:extLst>
                </a:gridCol>
                <a:gridCol w="5004262">
                  <a:extLst>
                    <a:ext uri="{9D8B030D-6E8A-4147-A177-3AD203B41FA5}">
                      <a16:colId xmlns:a16="http://schemas.microsoft.com/office/drawing/2014/main" val="4062247369"/>
                    </a:ext>
                  </a:extLst>
                </a:gridCol>
                <a:gridCol w="5809426">
                  <a:extLst>
                    <a:ext uri="{9D8B030D-6E8A-4147-A177-3AD203B41FA5}">
                      <a16:colId xmlns:a16="http://schemas.microsoft.com/office/drawing/2014/main" val="1377797282"/>
                    </a:ext>
                  </a:extLst>
                </a:gridCol>
              </a:tblGrid>
              <a:tr h="283313">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12</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Wenn ich euch also auch geschrieben habe,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 geschah es</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nicht wegen des Beleidigers, auch nicht wegen des Beleidigten, sondern damit euer Bemühen um uns bei euch offenbar werde vor Gott.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Genau darum ging es mir letztlich mit meinem Brief. Ich schrieb euch nicht wegen dem, der das Unrecht beging, und auch nicht wegen dem, der von dem Unrecht betroffen war; ich schrieb euch, damit ihr Gelegenheit habt, vor Gott und vor euch selbst zu beweisen, dass ihr euch voll Eifer für uns einsetzt.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49937">
                <a:tc>
                  <a:txBody>
                    <a:bodyPr/>
                    <a:lstStyle/>
                    <a:p>
                      <a:pPr>
                        <a:lnSpc>
                          <a:spcPct val="107000"/>
                        </a:lnSpc>
                        <a:spcAft>
                          <a:spcPts val="0"/>
                        </a:spcAft>
                      </a:pPr>
                      <a:r>
                        <a:rPr lang="de-DE" sz="1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13</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Deswegen sind wir getröstet worden. Außer unserem Trost aber freuten wir uns noch viel mehr über die Freude des Titus, denn sein Geist ist durch euch alle erquickt worden.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Das ist also der Grund, weshalb wir jetzt getröstet und ermutigt sind. Aber noch viel mehr als über diese Ermutigung haben wir uns darüber gefreut, die Freude von Titus mitzuerleben. Er war voller Unruhe gewesen, aber die Begegnung mit euch allen hat ihn in seinem Innersten gestärkt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bl>
          </a:graphicData>
        </a:graphic>
      </p:graphicFrame>
      <p:sp>
        <p:nvSpPr>
          <p:cNvPr id="3" name="Foliennummernplatzhalter 2"/>
          <p:cNvSpPr>
            <a:spLocks noGrp="1"/>
          </p:cNvSpPr>
          <p:nvPr>
            <p:ph type="sldNum" sz="quarter" idx="12"/>
          </p:nvPr>
        </p:nvSpPr>
        <p:spPr>
          <a:xfrm>
            <a:off x="6287121" y="5757334"/>
            <a:ext cx="907186" cy="498470"/>
          </a:xfrm>
        </p:spPr>
        <p:txBody>
          <a:bodyPr/>
          <a:lstStyle/>
          <a:p>
            <a:fld id="{6D22F896-40B5-4ADD-8801-0D06FADFA095}" type="slidenum">
              <a:rPr lang="en-US" smtClean="0"/>
              <a:t>16</a:t>
            </a:fld>
            <a:endParaRPr lang="en-US" dirty="0"/>
          </a:p>
        </p:txBody>
      </p:sp>
      <p:sp>
        <p:nvSpPr>
          <p:cNvPr id="4" name="Fußzeilenplatzhalter 3"/>
          <p:cNvSpPr>
            <a:spLocks noGrp="1"/>
          </p:cNvSpPr>
          <p:nvPr>
            <p:ph type="ftr" sz="quarter" idx="11"/>
          </p:nvPr>
        </p:nvSpPr>
        <p:spPr/>
        <p:txBody>
          <a:bodyPr/>
          <a:lstStyle/>
          <a:p>
            <a:r>
              <a:rPr lang="en-US" smtClean="0"/>
              <a:t>2.Korintherbrief</a:t>
            </a:r>
            <a:endParaRPr lang="en-US" dirty="0"/>
          </a:p>
        </p:txBody>
      </p:sp>
      <p:sp>
        <p:nvSpPr>
          <p:cNvPr id="5" name="Datumsplatzhalter 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2532920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	Erntezeit</a:t>
            </a:r>
            <a:endParaRPr lang="de-DE" dirty="0"/>
          </a:p>
        </p:txBody>
      </p:sp>
      <p:sp>
        <p:nvSpPr>
          <p:cNvPr id="3" name="Textplatzhalter 2"/>
          <p:cNvSpPr>
            <a:spLocks noGrp="1"/>
          </p:cNvSpPr>
          <p:nvPr>
            <p:ph type="body" idx="1"/>
          </p:nvPr>
        </p:nvSpPr>
        <p:spPr/>
        <p:txBody>
          <a:bodyPr/>
          <a:lstStyle/>
          <a:p>
            <a:r>
              <a:rPr lang="de-DE" dirty="0" smtClean="0"/>
              <a:t>Was ist die Frucht seiner Bemühung?</a:t>
            </a:r>
            <a:endParaRPr lang="de-DE" dirty="0"/>
          </a:p>
        </p:txBody>
      </p:sp>
      <p:pic>
        <p:nvPicPr>
          <p:cNvPr id="5" name="Grafik 4"/>
          <p:cNvPicPr>
            <a:picLocks noChangeAspect="1"/>
          </p:cNvPicPr>
          <p:nvPr/>
        </p:nvPicPr>
        <p:blipFill>
          <a:blip r:embed="rId2"/>
          <a:stretch>
            <a:fillRect/>
          </a:stretch>
        </p:blipFill>
        <p:spPr>
          <a:xfrm>
            <a:off x="5232776" y="228600"/>
            <a:ext cx="6197223" cy="3242733"/>
          </a:xfrm>
          <a:prstGeom prst="rect">
            <a:avLst/>
          </a:prstGeom>
          <a:ln>
            <a:noFill/>
          </a:ln>
          <a:effectLst>
            <a:outerShdw blurRad="292100" dist="139700" dir="2700000" algn="tl" rotWithShape="0">
              <a:srgbClr val="333333">
                <a:alpha val="65000"/>
              </a:srgbClr>
            </a:outerShdw>
          </a:effectLst>
        </p:spPr>
      </p:pic>
      <p:sp>
        <p:nvSpPr>
          <p:cNvPr id="6" name="Foliennummernplatzhalter 5"/>
          <p:cNvSpPr>
            <a:spLocks noGrp="1"/>
          </p:cNvSpPr>
          <p:nvPr>
            <p:ph type="sldNum" sz="quarter" idx="12"/>
          </p:nvPr>
        </p:nvSpPr>
        <p:spPr>
          <a:xfrm>
            <a:off x="6287121" y="5757334"/>
            <a:ext cx="907186" cy="498470"/>
          </a:xfrm>
        </p:spPr>
        <p:txBody>
          <a:bodyPr/>
          <a:lstStyle/>
          <a:p>
            <a:fld id="{6D22F896-40B5-4ADD-8801-0D06FADFA095}" type="slidenum">
              <a:rPr lang="en-US" smtClean="0"/>
              <a:t>17</a:t>
            </a:fld>
            <a:endParaRPr lang="en-US" dirty="0"/>
          </a:p>
        </p:txBody>
      </p:sp>
      <p:sp>
        <p:nvSpPr>
          <p:cNvPr id="7" name="Fußzeilenplatzhalter 6"/>
          <p:cNvSpPr>
            <a:spLocks noGrp="1"/>
          </p:cNvSpPr>
          <p:nvPr>
            <p:ph type="ftr" sz="quarter" idx="11"/>
          </p:nvPr>
        </p:nvSpPr>
        <p:spPr/>
        <p:txBody>
          <a:bodyPr/>
          <a:lstStyle/>
          <a:p>
            <a:r>
              <a:rPr lang="en-US" smtClean="0"/>
              <a:t>2.Korintherbrief</a:t>
            </a:r>
            <a:endParaRPr lang="en-US" dirty="0"/>
          </a:p>
        </p:txBody>
      </p:sp>
      <p:sp>
        <p:nvSpPr>
          <p:cNvPr id="8" name="Datumsplatzhalter 7"/>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2641030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Schlussendlich… </a:t>
            </a:r>
            <a:endParaRPr lang="de-DE" dirty="0"/>
          </a:p>
        </p:txBody>
      </p:sp>
      <p:sp>
        <p:nvSpPr>
          <p:cNvPr id="5" name="Inhaltsplatzhalter 4"/>
          <p:cNvSpPr>
            <a:spLocks noGrp="1"/>
          </p:cNvSpPr>
          <p:nvPr>
            <p:ph sz="quarter" idx="13"/>
          </p:nvPr>
        </p:nvSpPr>
        <p:spPr/>
        <p:txBody>
          <a:bodyPr/>
          <a:lstStyle/>
          <a:p>
            <a:r>
              <a:rPr lang="de-DE" dirty="0" smtClean="0"/>
              <a:t>Brief Summary: Situation, Maßnahme, Wirkung</a:t>
            </a:r>
          </a:p>
          <a:p>
            <a:r>
              <a:rPr lang="de-DE" dirty="0" err="1" smtClean="0"/>
              <a:t>Lessons</a:t>
            </a:r>
            <a:r>
              <a:rPr lang="de-DE" dirty="0" smtClean="0"/>
              <a:t> </a:t>
            </a:r>
            <a:r>
              <a:rPr lang="de-DE" dirty="0" err="1" smtClean="0"/>
              <a:t>Learned</a:t>
            </a:r>
            <a:r>
              <a:rPr lang="de-DE" dirty="0" smtClean="0"/>
              <a:t>: Was können wir für uns daraus lernen?</a:t>
            </a:r>
          </a:p>
          <a:p>
            <a:r>
              <a:rPr lang="de-DE" dirty="0" smtClean="0"/>
              <a:t>Vom Tal auf den Gipfel: Ein Ermutigender Ausblick</a:t>
            </a:r>
            <a:endParaRPr lang="de-DE" dirty="0"/>
          </a:p>
        </p:txBody>
      </p:sp>
      <p:pic>
        <p:nvPicPr>
          <p:cNvPr id="7" name="Grafik 6"/>
          <p:cNvPicPr>
            <a:picLocks noChangeAspect="1"/>
          </p:cNvPicPr>
          <p:nvPr/>
        </p:nvPicPr>
        <p:blipFill>
          <a:blip r:embed="rId2"/>
          <a:stretch>
            <a:fillRect/>
          </a:stretch>
        </p:blipFill>
        <p:spPr>
          <a:xfrm>
            <a:off x="7410484" y="271108"/>
            <a:ext cx="4152336" cy="2937759"/>
          </a:xfrm>
          <a:prstGeom prst="rect">
            <a:avLst/>
          </a:prstGeom>
          <a:ln>
            <a:noFill/>
          </a:ln>
          <a:effectLst>
            <a:outerShdw blurRad="292100" dist="139700" dir="2700000" algn="tl" rotWithShape="0">
              <a:srgbClr val="333333">
                <a:alpha val="65000"/>
              </a:srgbClr>
            </a:outerShdw>
          </a:effectLst>
        </p:spPr>
      </p:pic>
      <p:sp>
        <p:nvSpPr>
          <p:cNvPr id="8" name="Foliennummernplatzhalter 7"/>
          <p:cNvSpPr>
            <a:spLocks noGrp="1"/>
          </p:cNvSpPr>
          <p:nvPr>
            <p:ph type="sldNum" sz="quarter" idx="12"/>
          </p:nvPr>
        </p:nvSpPr>
        <p:spPr/>
        <p:txBody>
          <a:bodyPr/>
          <a:lstStyle/>
          <a:p>
            <a:fld id="{6D22F896-40B5-4ADD-8801-0D06FADFA095}" type="slidenum">
              <a:rPr lang="en-US" smtClean="0"/>
              <a:t>18</a:t>
            </a:fld>
            <a:endParaRPr lang="en-US" dirty="0"/>
          </a:p>
        </p:txBody>
      </p:sp>
      <p:sp>
        <p:nvSpPr>
          <p:cNvPr id="9" name="Fußzeilenplatzhalter 8"/>
          <p:cNvSpPr>
            <a:spLocks noGrp="1"/>
          </p:cNvSpPr>
          <p:nvPr>
            <p:ph type="ftr" sz="quarter" idx="11"/>
          </p:nvPr>
        </p:nvSpPr>
        <p:spPr/>
        <p:txBody>
          <a:bodyPr/>
          <a:lstStyle/>
          <a:p>
            <a:r>
              <a:rPr lang="en-US" smtClean="0"/>
              <a:t>2.Korintherbrief</a:t>
            </a:r>
            <a:endParaRPr lang="en-US" dirty="0"/>
          </a:p>
        </p:txBody>
      </p:sp>
      <p:sp>
        <p:nvSpPr>
          <p:cNvPr id="10" name="Datumsplatzhalter 9"/>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19618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„Demütigt </a:t>
            </a:r>
            <a:r>
              <a:rPr lang="de-DE" dirty="0"/>
              <a:t>euch nun unter die mächtige Hand Gottes, damit er euch erhöht zur </a:t>
            </a:r>
            <a:r>
              <a:rPr lang="de-DE" dirty="0" smtClean="0"/>
              <a:t>rechten </a:t>
            </a:r>
            <a:r>
              <a:rPr lang="de-DE" dirty="0"/>
              <a:t>Zeit, indem ihr alle eure Sorge auf ihn werft! Denn er ist besorgt für euch</a:t>
            </a:r>
            <a:r>
              <a:rPr lang="de-DE" dirty="0" smtClean="0"/>
              <a:t>.“</a:t>
            </a:r>
            <a:endParaRPr lang="de-DE" dirty="0"/>
          </a:p>
        </p:txBody>
      </p:sp>
      <p:sp>
        <p:nvSpPr>
          <p:cNvPr id="3" name="Textplatzhalter 2"/>
          <p:cNvSpPr>
            <a:spLocks noGrp="1"/>
          </p:cNvSpPr>
          <p:nvPr>
            <p:ph type="body" sz="half" idx="2"/>
          </p:nvPr>
        </p:nvSpPr>
        <p:spPr/>
        <p:txBody>
          <a:bodyPr/>
          <a:lstStyle/>
          <a:p>
            <a:r>
              <a:rPr lang="de-DE" dirty="0" smtClean="0"/>
              <a:t>1. Petrusbrief 5,6-7</a:t>
            </a:r>
            <a:endParaRPr lang="de-DE" dirty="0"/>
          </a:p>
        </p:txBody>
      </p:sp>
      <p:sp>
        <p:nvSpPr>
          <p:cNvPr id="4" name="Datumsplatzhalter 3"/>
          <p:cNvSpPr>
            <a:spLocks noGrp="1"/>
          </p:cNvSpPr>
          <p:nvPr>
            <p:ph type="dt" sz="half" idx="10"/>
          </p:nvPr>
        </p:nvSpPr>
        <p:spPr/>
        <p:txBody>
          <a:bodyPr/>
          <a:lstStyle/>
          <a:p>
            <a:r>
              <a:rPr lang="de-DE" smtClean="0"/>
              <a:t>MFZ 2024</a:t>
            </a:r>
            <a:endParaRPr lang="en-US" dirty="0"/>
          </a:p>
        </p:txBody>
      </p:sp>
      <p:sp>
        <p:nvSpPr>
          <p:cNvPr id="5" name="Fußzeilenplatzhalter 4"/>
          <p:cNvSpPr>
            <a:spLocks noGrp="1"/>
          </p:cNvSpPr>
          <p:nvPr>
            <p:ph type="ftr" sz="quarter" idx="11"/>
          </p:nvPr>
        </p:nvSpPr>
        <p:spPr/>
        <p:txBody>
          <a:bodyPr/>
          <a:lstStyle/>
          <a:p>
            <a:r>
              <a:rPr lang="en-US" smtClean="0"/>
              <a:t>2.Korintherbrief</a:t>
            </a:r>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683456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hört sich …</a:t>
            </a:r>
            <a:endParaRPr lang="de-DE" dirty="0"/>
          </a:p>
        </p:txBody>
      </p:sp>
      <p:sp>
        <p:nvSpPr>
          <p:cNvPr id="3" name="Inhaltsplatzhalter 2"/>
          <p:cNvSpPr>
            <a:spLocks noGrp="1"/>
          </p:cNvSpPr>
          <p:nvPr>
            <p:ph type="body" idx="1"/>
          </p:nvPr>
        </p:nvSpPr>
        <p:spPr/>
        <p:txBody>
          <a:bodyPr/>
          <a:lstStyle/>
          <a:p>
            <a:r>
              <a:rPr lang="de-DE" dirty="0" smtClean="0"/>
              <a:t>Ein schreiendes Herz an?</a:t>
            </a:r>
            <a:endParaRPr lang="de-DE" dirty="0"/>
          </a:p>
        </p:txBody>
      </p:sp>
      <p:pic>
        <p:nvPicPr>
          <p:cNvPr id="6" name="Picture 2" descr="Das Hören als spirituelle Haltung | evangelisch.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226" y="2080994"/>
            <a:ext cx="3195672" cy="1798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ild &quot;Der Schrei&quot; (1895), gerahmt von Edvard M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309" y="260463"/>
            <a:ext cx="3823854" cy="5014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a:xfrm>
            <a:off x="6287121" y="5757334"/>
            <a:ext cx="907186" cy="498470"/>
          </a:xfrm>
        </p:spPr>
        <p:txBody>
          <a:bodyPr/>
          <a:lstStyle/>
          <a:p>
            <a:fld id="{6D22F896-40B5-4ADD-8801-0D06FADFA095}" type="slidenum">
              <a:rPr lang="en-US" smtClean="0"/>
              <a:t>2</a:t>
            </a:fld>
            <a:endParaRPr lang="en-US" dirty="0"/>
          </a:p>
        </p:txBody>
      </p:sp>
      <p:sp>
        <p:nvSpPr>
          <p:cNvPr id="7" name="Fußzeilenplatzhalter 6"/>
          <p:cNvSpPr>
            <a:spLocks noGrp="1"/>
          </p:cNvSpPr>
          <p:nvPr>
            <p:ph type="ftr" sz="quarter" idx="11"/>
          </p:nvPr>
        </p:nvSpPr>
        <p:spPr/>
        <p:txBody>
          <a:bodyPr/>
          <a:lstStyle/>
          <a:p>
            <a:r>
              <a:rPr lang="en-US" smtClean="0"/>
              <a:t>2.Korintherbrief</a:t>
            </a:r>
            <a:endParaRPr lang="en-US" dirty="0"/>
          </a:p>
        </p:txBody>
      </p:sp>
      <p:sp>
        <p:nvSpPr>
          <p:cNvPr id="8" name="Datumsplatzhalter 7"/>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5807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Persönliche </a:t>
            </a:r>
            <a:r>
              <a:rPr lang="de-DE" dirty="0" err="1" smtClean="0"/>
              <a:t>ErFahrung</a:t>
            </a:r>
            <a:endParaRPr lang="de-DE" dirty="0"/>
          </a:p>
        </p:txBody>
      </p:sp>
      <p:sp>
        <p:nvSpPr>
          <p:cNvPr id="3" name="Inhaltsplatzhalter 2"/>
          <p:cNvSpPr>
            <a:spLocks noGrp="1"/>
          </p:cNvSpPr>
          <p:nvPr>
            <p:ph sz="quarter" idx="13"/>
          </p:nvPr>
        </p:nvSpPr>
        <p:spPr>
          <a:xfrm>
            <a:off x="685800" y="1645920"/>
            <a:ext cx="10394707" cy="3728666"/>
          </a:xfrm>
        </p:spPr>
        <p:txBody>
          <a:bodyPr/>
          <a:lstStyle/>
          <a:p>
            <a:r>
              <a:rPr lang="de-DE" dirty="0" smtClean="0"/>
              <a:t>Warst </a:t>
            </a:r>
            <a:r>
              <a:rPr lang="de-DE" dirty="0"/>
              <a:t>du auch schon in Schwierigkeiten sodass du das Gefühl hattest, dein Herz schreit?</a:t>
            </a:r>
          </a:p>
          <a:p>
            <a:r>
              <a:rPr lang="de-DE" dirty="0" smtClean="0"/>
              <a:t>Wie </a:t>
            </a:r>
            <a:r>
              <a:rPr lang="de-DE" dirty="0"/>
              <a:t>hast du reagiert?</a:t>
            </a:r>
          </a:p>
          <a:p>
            <a:r>
              <a:rPr lang="de-DE" dirty="0" smtClean="0"/>
              <a:t>Was </a:t>
            </a:r>
            <a:r>
              <a:rPr lang="de-DE" dirty="0"/>
              <a:t>hat dir (nicht) geholfen?</a:t>
            </a:r>
          </a:p>
          <a:p>
            <a:r>
              <a:rPr lang="de-DE" dirty="0" smtClean="0"/>
              <a:t>Wie </a:t>
            </a:r>
            <a:r>
              <a:rPr lang="de-DE" dirty="0"/>
              <a:t>bist du wieder fröhlich geworden?</a:t>
            </a:r>
          </a:p>
          <a:p>
            <a:r>
              <a:rPr lang="de-DE" dirty="0" smtClean="0"/>
              <a:t>Was </a:t>
            </a:r>
            <a:r>
              <a:rPr lang="de-DE" dirty="0"/>
              <a:t>würdest du jetzt anders machen?</a:t>
            </a:r>
          </a:p>
        </p:txBody>
      </p:sp>
      <p:sp>
        <p:nvSpPr>
          <p:cNvPr id="4" name="Datumsplatzhalter 3"/>
          <p:cNvSpPr>
            <a:spLocks noGrp="1"/>
          </p:cNvSpPr>
          <p:nvPr>
            <p:ph type="dt" sz="half" idx="10"/>
          </p:nvPr>
        </p:nvSpPr>
        <p:spPr/>
        <p:txBody>
          <a:bodyPr/>
          <a:lstStyle/>
          <a:p>
            <a:r>
              <a:rPr lang="de-DE" smtClean="0"/>
              <a:t>MFZ 2024</a:t>
            </a:r>
            <a:endParaRPr lang="en-US" dirty="0"/>
          </a:p>
        </p:txBody>
      </p:sp>
      <p:sp>
        <p:nvSpPr>
          <p:cNvPr id="5" name="Fußzeilenplatzhalter 4"/>
          <p:cNvSpPr>
            <a:spLocks noGrp="1"/>
          </p:cNvSpPr>
          <p:nvPr>
            <p:ph type="ftr" sz="quarter" idx="11"/>
          </p:nvPr>
        </p:nvSpPr>
        <p:spPr/>
        <p:txBody>
          <a:bodyPr/>
          <a:lstStyle/>
          <a:p>
            <a:r>
              <a:rPr lang="en-US" smtClean="0"/>
              <a:t>2.Korintherbrief</a:t>
            </a:r>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142534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a:t>
            </a:r>
            <a:r>
              <a:rPr lang="de-DE" dirty="0" smtClean="0"/>
              <a:t>. Blick auf Paulus</a:t>
            </a:r>
            <a:endParaRPr lang="de-DE" dirty="0"/>
          </a:p>
        </p:txBody>
      </p:sp>
      <p:sp>
        <p:nvSpPr>
          <p:cNvPr id="3" name="Inhaltsplatzhalter 2"/>
          <p:cNvSpPr>
            <a:spLocks noGrp="1"/>
          </p:cNvSpPr>
          <p:nvPr>
            <p:ph sz="quarter" idx="13"/>
          </p:nvPr>
        </p:nvSpPr>
        <p:spPr>
          <a:xfrm>
            <a:off x="685800" y="1645920"/>
            <a:ext cx="10394707" cy="3728666"/>
          </a:xfrm>
        </p:spPr>
        <p:txBody>
          <a:bodyPr/>
          <a:lstStyle/>
          <a:p>
            <a:pPr lvl="0"/>
            <a:r>
              <a:rPr lang="de-DE" dirty="0"/>
              <a:t>Ist für dich alles nachvollziehbar oder hast du mit dem Text Verständnisschwierigkeiten oder gibt es Fragen?</a:t>
            </a:r>
          </a:p>
          <a:p>
            <a:pPr lvl="0"/>
            <a:r>
              <a:rPr lang="de-DE" dirty="0"/>
              <a:t>Was hat dich an ihm positiv beeindruckt?</a:t>
            </a:r>
          </a:p>
          <a:p>
            <a:pPr lvl="0"/>
            <a:r>
              <a:rPr lang="de-DE" dirty="0"/>
              <a:t>Inwiefern kann Paulus ein Vorbild für dich sein?</a:t>
            </a:r>
          </a:p>
        </p:txBody>
      </p:sp>
      <p:sp>
        <p:nvSpPr>
          <p:cNvPr id="4" name="Datumsplatzhalter 3"/>
          <p:cNvSpPr>
            <a:spLocks noGrp="1"/>
          </p:cNvSpPr>
          <p:nvPr>
            <p:ph type="dt" sz="half" idx="10"/>
          </p:nvPr>
        </p:nvSpPr>
        <p:spPr/>
        <p:txBody>
          <a:bodyPr/>
          <a:lstStyle/>
          <a:p>
            <a:r>
              <a:rPr lang="de-DE" smtClean="0"/>
              <a:t>MFZ 2024</a:t>
            </a:r>
            <a:endParaRPr lang="en-US" dirty="0"/>
          </a:p>
        </p:txBody>
      </p:sp>
      <p:sp>
        <p:nvSpPr>
          <p:cNvPr id="5" name="Fußzeilenplatzhalter 4"/>
          <p:cNvSpPr>
            <a:spLocks noGrp="1"/>
          </p:cNvSpPr>
          <p:nvPr>
            <p:ph type="ftr" sz="quarter" idx="11"/>
          </p:nvPr>
        </p:nvSpPr>
        <p:spPr/>
        <p:txBody>
          <a:bodyPr/>
          <a:lstStyle/>
          <a:p>
            <a:r>
              <a:rPr lang="en-US" smtClean="0"/>
              <a:t>2.Korintherbrief</a:t>
            </a:r>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77617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Praktische Fragen</a:t>
            </a:r>
            <a:endParaRPr lang="de-DE" dirty="0"/>
          </a:p>
        </p:txBody>
      </p:sp>
      <p:sp>
        <p:nvSpPr>
          <p:cNvPr id="3" name="Inhaltsplatzhalter 2"/>
          <p:cNvSpPr>
            <a:spLocks noGrp="1"/>
          </p:cNvSpPr>
          <p:nvPr>
            <p:ph sz="quarter" idx="13"/>
          </p:nvPr>
        </p:nvSpPr>
        <p:spPr>
          <a:xfrm>
            <a:off x="685800" y="1645920"/>
            <a:ext cx="10394707" cy="3728666"/>
          </a:xfrm>
        </p:spPr>
        <p:txBody>
          <a:bodyPr/>
          <a:lstStyle/>
          <a:p>
            <a:r>
              <a:rPr lang="de-DE" dirty="0" smtClean="0"/>
              <a:t>Welche </a:t>
            </a:r>
            <a:r>
              <a:rPr lang="de-DE" dirty="0"/>
              <a:t>Gedanken aus dem Vortrag haben dich am stärksten angesprochen und was davon möchtest du gerne umsetzen?</a:t>
            </a:r>
          </a:p>
          <a:p>
            <a:r>
              <a:rPr lang="de-DE" dirty="0" smtClean="0"/>
              <a:t>Warum </a:t>
            </a:r>
            <a:r>
              <a:rPr lang="de-DE" dirty="0"/>
              <a:t>fällt es oft schwer den ersten Schritt zu machen?</a:t>
            </a:r>
          </a:p>
          <a:p>
            <a:r>
              <a:rPr lang="de-DE" dirty="0" smtClean="0"/>
              <a:t>Welche </a:t>
            </a:r>
            <a:r>
              <a:rPr lang="de-DE" dirty="0"/>
              <a:t>Dinge können helfen fröhlich/positiv zu bleiben oder zu werden?</a:t>
            </a:r>
          </a:p>
        </p:txBody>
      </p:sp>
      <p:sp>
        <p:nvSpPr>
          <p:cNvPr id="4" name="Datumsplatzhalter 3"/>
          <p:cNvSpPr>
            <a:spLocks noGrp="1"/>
          </p:cNvSpPr>
          <p:nvPr>
            <p:ph type="dt" sz="half" idx="10"/>
          </p:nvPr>
        </p:nvSpPr>
        <p:spPr/>
        <p:txBody>
          <a:bodyPr/>
          <a:lstStyle/>
          <a:p>
            <a:r>
              <a:rPr lang="de-DE" smtClean="0"/>
              <a:t>MFZ 2024</a:t>
            </a:r>
            <a:endParaRPr lang="en-US" dirty="0"/>
          </a:p>
        </p:txBody>
      </p:sp>
      <p:sp>
        <p:nvSpPr>
          <p:cNvPr id="5" name="Fußzeilenplatzhalter 4"/>
          <p:cNvSpPr>
            <a:spLocks noGrp="1"/>
          </p:cNvSpPr>
          <p:nvPr>
            <p:ph type="ftr" sz="quarter" idx="11"/>
          </p:nvPr>
        </p:nvSpPr>
        <p:spPr/>
        <p:txBody>
          <a:bodyPr/>
          <a:lstStyle/>
          <a:p>
            <a:r>
              <a:rPr lang="en-US" smtClean="0"/>
              <a:t>2.Korintherbrief</a:t>
            </a:r>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46602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Hast du schon einmal…</a:t>
            </a:r>
            <a:endParaRPr lang="de-DE" dirty="0"/>
          </a:p>
        </p:txBody>
      </p:sp>
      <p:sp>
        <p:nvSpPr>
          <p:cNvPr id="3" name="Inhaltsplatzhalter 2"/>
          <p:cNvSpPr>
            <a:spLocks noGrp="1"/>
          </p:cNvSpPr>
          <p:nvPr>
            <p:ph type="body" idx="1"/>
          </p:nvPr>
        </p:nvSpPr>
        <p:spPr/>
        <p:txBody>
          <a:bodyPr/>
          <a:lstStyle/>
          <a:p>
            <a:r>
              <a:rPr lang="de-DE" smtClean="0"/>
              <a:t>eine </a:t>
            </a:r>
            <a:r>
              <a:rPr lang="de-DE" dirty="0" smtClean="0"/>
              <a:t>Situation erlebt wo dein Herz geschrien hat?</a:t>
            </a:r>
            <a:endParaRPr lang="de-DE" dirty="0"/>
          </a:p>
        </p:txBody>
      </p:sp>
      <p:pic>
        <p:nvPicPr>
          <p:cNvPr id="6" name="Grafik 5"/>
          <p:cNvPicPr>
            <a:picLocks noChangeAspect="1"/>
          </p:cNvPicPr>
          <p:nvPr/>
        </p:nvPicPr>
        <p:blipFill>
          <a:blip r:embed="rId2"/>
          <a:stretch>
            <a:fillRect/>
          </a:stretch>
        </p:blipFill>
        <p:spPr>
          <a:xfrm>
            <a:off x="7963593" y="247121"/>
            <a:ext cx="3285259" cy="4522707"/>
          </a:xfrm>
          <a:prstGeom prst="rect">
            <a:avLst/>
          </a:prstGeom>
        </p:spPr>
      </p:pic>
      <p:sp>
        <p:nvSpPr>
          <p:cNvPr id="7" name="Foliennummernplatzhalter 6"/>
          <p:cNvSpPr>
            <a:spLocks noGrp="1"/>
          </p:cNvSpPr>
          <p:nvPr>
            <p:ph type="sldNum" sz="quarter" idx="12"/>
          </p:nvPr>
        </p:nvSpPr>
        <p:spPr>
          <a:xfrm>
            <a:off x="6287121" y="5757334"/>
            <a:ext cx="907186" cy="498470"/>
          </a:xfrm>
        </p:spPr>
        <p:txBody>
          <a:bodyPr/>
          <a:lstStyle/>
          <a:p>
            <a:fld id="{6D22F896-40B5-4ADD-8801-0D06FADFA095}" type="slidenum">
              <a:rPr lang="en-US" smtClean="0"/>
              <a:t>3</a:t>
            </a:fld>
            <a:endParaRPr lang="en-US" dirty="0"/>
          </a:p>
        </p:txBody>
      </p:sp>
      <p:sp>
        <p:nvSpPr>
          <p:cNvPr id="8" name="Fußzeilenplatzhalter 7"/>
          <p:cNvSpPr>
            <a:spLocks noGrp="1"/>
          </p:cNvSpPr>
          <p:nvPr>
            <p:ph type="ftr" sz="quarter" idx="11"/>
          </p:nvPr>
        </p:nvSpPr>
        <p:spPr/>
        <p:txBody>
          <a:bodyPr/>
          <a:lstStyle/>
          <a:p>
            <a:r>
              <a:rPr lang="en-US" smtClean="0"/>
              <a:t>2.Korintherbrief</a:t>
            </a:r>
            <a:endParaRPr lang="en-US" dirty="0"/>
          </a:p>
        </p:txBody>
      </p:sp>
      <p:sp>
        <p:nvSpPr>
          <p:cNvPr id="9" name="Datumsplatzhalter 8"/>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3410943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	Background</a:t>
            </a:r>
            <a:endParaRPr lang="de-DE" dirty="0"/>
          </a:p>
        </p:txBody>
      </p:sp>
      <p:sp>
        <p:nvSpPr>
          <p:cNvPr id="3" name="Inhaltsplatzhalter 2"/>
          <p:cNvSpPr>
            <a:spLocks noGrp="1"/>
          </p:cNvSpPr>
          <p:nvPr>
            <p:ph type="body" idx="1"/>
          </p:nvPr>
        </p:nvSpPr>
        <p:spPr/>
        <p:txBody>
          <a:bodyPr/>
          <a:lstStyle/>
          <a:p>
            <a:r>
              <a:rPr lang="de-DE" dirty="0" smtClean="0"/>
              <a:t>In welcher Beziehung stand der Apostel Paulus zu den Korinthern?</a:t>
            </a:r>
            <a:endParaRPr lang="de-DE" dirty="0"/>
          </a:p>
        </p:txBody>
      </p:sp>
      <p:pic>
        <p:nvPicPr>
          <p:cNvPr id="4" name="Grafik 3"/>
          <p:cNvPicPr>
            <a:picLocks noChangeAspect="1"/>
          </p:cNvPicPr>
          <p:nvPr/>
        </p:nvPicPr>
        <p:blipFill>
          <a:blip r:embed="rId2"/>
          <a:stretch>
            <a:fillRect/>
          </a:stretch>
        </p:blipFill>
        <p:spPr>
          <a:xfrm>
            <a:off x="6287121" y="140904"/>
            <a:ext cx="5069287" cy="3225910"/>
          </a:xfrm>
          <a:prstGeom prst="rect">
            <a:avLst/>
          </a:prstGeom>
          <a:ln>
            <a:noFill/>
          </a:ln>
          <a:effectLst>
            <a:outerShdw blurRad="292100" dist="139700" dir="2700000" algn="tl" rotWithShape="0">
              <a:srgbClr val="333333">
                <a:alpha val="65000"/>
              </a:srgbClr>
            </a:outerShdw>
          </a:effectLst>
        </p:spPr>
      </p:pic>
      <p:sp>
        <p:nvSpPr>
          <p:cNvPr id="6" name="Foliennummernplatzhalter 5"/>
          <p:cNvSpPr>
            <a:spLocks noGrp="1"/>
          </p:cNvSpPr>
          <p:nvPr>
            <p:ph type="sldNum" sz="quarter" idx="12"/>
          </p:nvPr>
        </p:nvSpPr>
        <p:spPr>
          <a:xfrm>
            <a:off x="6287121" y="5757334"/>
            <a:ext cx="907186" cy="498470"/>
          </a:xfrm>
        </p:spPr>
        <p:txBody>
          <a:bodyPr/>
          <a:lstStyle/>
          <a:p>
            <a:fld id="{6D22F896-40B5-4ADD-8801-0D06FADFA095}" type="slidenum">
              <a:rPr lang="en-US" smtClean="0"/>
              <a:t>4</a:t>
            </a:fld>
            <a:endParaRPr lang="en-US" dirty="0"/>
          </a:p>
        </p:txBody>
      </p:sp>
      <p:sp>
        <p:nvSpPr>
          <p:cNvPr id="7" name="Fußzeilenplatzhalter 6"/>
          <p:cNvSpPr>
            <a:spLocks noGrp="1"/>
          </p:cNvSpPr>
          <p:nvPr>
            <p:ph type="ftr" sz="quarter" idx="11"/>
          </p:nvPr>
        </p:nvSpPr>
        <p:spPr/>
        <p:txBody>
          <a:bodyPr/>
          <a:lstStyle/>
          <a:p>
            <a:r>
              <a:rPr lang="en-US" smtClean="0"/>
              <a:t>2.Korintherbrief</a:t>
            </a:r>
            <a:endParaRPr lang="en-US" dirty="0"/>
          </a:p>
        </p:txBody>
      </p:sp>
      <p:sp>
        <p:nvSpPr>
          <p:cNvPr id="8" name="Datumsplatzhalter 7"/>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808603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	Situation</a:t>
            </a:r>
            <a:endParaRPr lang="de-DE" dirty="0"/>
          </a:p>
        </p:txBody>
      </p:sp>
      <p:sp>
        <p:nvSpPr>
          <p:cNvPr id="3" name="Textplatzhalter 2"/>
          <p:cNvSpPr>
            <a:spLocks noGrp="1"/>
          </p:cNvSpPr>
          <p:nvPr>
            <p:ph type="body" idx="1"/>
          </p:nvPr>
        </p:nvSpPr>
        <p:spPr/>
        <p:txBody>
          <a:bodyPr/>
          <a:lstStyle/>
          <a:p>
            <a:r>
              <a:rPr lang="de-DE" dirty="0" smtClean="0"/>
              <a:t>Was ist in Korinth passiert?</a:t>
            </a:r>
            <a:endParaRPr lang="de-DE" dirty="0"/>
          </a:p>
        </p:txBody>
      </p:sp>
      <p:pic>
        <p:nvPicPr>
          <p:cNvPr id="4098" name="Picture 2" descr="Antike Korinth, Epidaurus, Nafplio ganztägige private Tour von Athen aus  zur Verfügung gestellt von My Athens Transfers | Griechenland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79" y="302290"/>
            <a:ext cx="4765502" cy="3177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6287121" y="5757334"/>
            <a:ext cx="907186" cy="498470"/>
          </a:xfrm>
        </p:spPr>
        <p:txBody>
          <a:bodyPr/>
          <a:lstStyle/>
          <a:p>
            <a:fld id="{6D22F896-40B5-4ADD-8801-0D06FADFA095}" type="slidenum">
              <a:rPr lang="en-US" smtClean="0"/>
              <a:t>5</a:t>
            </a:fld>
            <a:endParaRPr lang="en-US" dirty="0"/>
          </a:p>
        </p:txBody>
      </p:sp>
      <p:sp>
        <p:nvSpPr>
          <p:cNvPr id="5" name="Fußzeilenplatzhalter 4"/>
          <p:cNvSpPr>
            <a:spLocks noGrp="1"/>
          </p:cNvSpPr>
          <p:nvPr>
            <p:ph type="ftr" sz="quarter" idx="11"/>
          </p:nvPr>
        </p:nvSpPr>
        <p:spPr/>
        <p:txBody>
          <a:bodyPr/>
          <a:lstStyle/>
          <a:p>
            <a:r>
              <a:rPr lang="en-US" smtClean="0"/>
              <a:t>2.Korintherbrief</a:t>
            </a:r>
            <a:endParaRPr lang="en-US" dirty="0"/>
          </a:p>
        </p:txBody>
      </p:sp>
      <p:sp>
        <p:nvSpPr>
          <p:cNvPr id="6" name="Datumsplatzhalter 5"/>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2448679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	Trouble Shooting</a:t>
            </a:r>
            <a:endParaRPr lang="de-DE" dirty="0"/>
          </a:p>
        </p:txBody>
      </p:sp>
      <p:sp>
        <p:nvSpPr>
          <p:cNvPr id="3" name="Textplatzhalter 2"/>
          <p:cNvSpPr>
            <a:spLocks noGrp="1"/>
          </p:cNvSpPr>
          <p:nvPr>
            <p:ph type="body" idx="1"/>
          </p:nvPr>
        </p:nvSpPr>
        <p:spPr/>
        <p:txBody>
          <a:bodyPr/>
          <a:lstStyle/>
          <a:p>
            <a:r>
              <a:rPr lang="de-DE" dirty="0" smtClean="0"/>
              <a:t>Welche Möglichkeiten stehen dem Apostel zur Verfügung?</a:t>
            </a:r>
            <a:endParaRPr lang="de-DE" dirty="0"/>
          </a:p>
        </p:txBody>
      </p:sp>
      <p:pic>
        <p:nvPicPr>
          <p:cNvPr id="4" name="Grafik 3"/>
          <p:cNvPicPr>
            <a:picLocks noChangeAspect="1"/>
          </p:cNvPicPr>
          <p:nvPr/>
        </p:nvPicPr>
        <p:blipFill>
          <a:blip r:embed="rId2"/>
          <a:stretch>
            <a:fillRect/>
          </a:stretch>
        </p:blipFill>
        <p:spPr>
          <a:xfrm>
            <a:off x="7390016" y="207818"/>
            <a:ext cx="4035020" cy="3318804"/>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12"/>
          </p:nvPr>
        </p:nvSpPr>
        <p:spPr>
          <a:xfrm>
            <a:off x="6287121" y="5757334"/>
            <a:ext cx="907186" cy="498470"/>
          </a:xfrm>
        </p:spPr>
        <p:txBody>
          <a:bodyPr/>
          <a:lstStyle/>
          <a:p>
            <a:fld id="{6D22F896-40B5-4ADD-8801-0D06FADFA095}" type="slidenum">
              <a:rPr lang="en-US" smtClean="0"/>
              <a:t>6</a:t>
            </a:fld>
            <a:endParaRPr lang="en-US" dirty="0"/>
          </a:p>
        </p:txBody>
      </p:sp>
      <p:sp>
        <p:nvSpPr>
          <p:cNvPr id="6" name="Fußzeilenplatzhalter 5"/>
          <p:cNvSpPr>
            <a:spLocks noGrp="1"/>
          </p:cNvSpPr>
          <p:nvPr>
            <p:ph type="ftr" sz="quarter" idx="11"/>
          </p:nvPr>
        </p:nvSpPr>
        <p:spPr/>
        <p:txBody>
          <a:bodyPr/>
          <a:lstStyle/>
          <a:p>
            <a:r>
              <a:rPr lang="en-US" smtClean="0"/>
              <a:t>2.Korintherbrief</a:t>
            </a:r>
            <a:endParaRPr lang="en-US" dirty="0"/>
          </a:p>
        </p:txBody>
      </p:sp>
      <p:sp>
        <p:nvSpPr>
          <p:cNvPr id="7" name="Datumsplatzhalter 6"/>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223659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
            </a:r>
            <a:r>
              <a:rPr lang="de-DE" dirty="0" smtClean="0"/>
              <a:t>	</a:t>
            </a:r>
            <a:r>
              <a:rPr lang="de-DE" dirty="0" err="1" smtClean="0"/>
              <a:t>Escape</a:t>
            </a:r>
            <a:r>
              <a:rPr lang="de-DE" dirty="0" smtClean="0"/>
              <a:t> </a:t>
            </a:r>
            <a:r>
              <a:rPr lang="de-DE" dirty="0" err="1" smtClean="0"/>
              <a:t>Room</a:t>
            </a:r>
            <a:endParaRPr lang="de-DE" dirty="0"/>
          </a:p>
        </p:txBody>
      </p:sp>
      <p:sp>
        <p:nvSpPr>
          <p:cNvPr id="3" name="Textplatzhalter 2"/>
          <p:cNvSpPr>
            <a:spLocks noGrp="1"/>
          </p:cNvSpPr>
          <p:nvPr>
            <p:ph type="body" idx="1"/>
          </p:nvPr>
        </p:nvSpPr>
        <p:spPr/>
        <p:txBody>
          <a:bodyPr/>
          <a:lstStyle/>
          <a:p>
            <a:r>
              <a:rPr lang="de-DE" dirty="0" smtClean="0"/>
              <a:t>Welche „Türe“ wählt Paulus?</a:t>
            </a:r>
            <a:endParaRPr lang="de-DE" dirty="0"/>
          </a:p>
        </p:txBody>
      </p:sp>
      <p:sp>
        <p:nvSpPr>
          <p:cNvPr id="5" name="Foliennummernplatzhalter 4"/>
          <p:cNvSpPr>
            <a:spLocks noGrp="1"/>
          </p:cNvSpPr>
          <p:nvPr>
            <p:ph type="sldNum" sz="quarter" idx="12"/>
          </p:nvPr>
        </p:nvSpPr>
        <p:spPr>
          <a:xfrm>
            <a:off x="6287121" y="5757334"/>
            <a:ext cx="907186" cy="498470"/>
          </a:xfrm>
        </p:spPr>
        <p:txBody>
          <a:bodyPr/>
          <a:lstStyle/>
          <a:p>
            <a:fld id="{6D22F896-40B5-4ADD-8801-0D06FADFA095}" type="slidenum">
              <a:rPr lang="en-US" smtClean="0"/>
              <a:t>7</a:t>
            </a:fld>
            <a:endParaRPr lang="en-US" dirty="0"/>
          </a:p>
        </p:txBody>
      </p:sp>
      <p:sp>
        <p:nvSpPr>
          <p:cNvPr id="6" name="Fußzeilenplatzhalter 5"/>
          <p:cNvSpPr>
            <a:spLocks noGrp="1"/>
          </p:cNvSpPr>
          <p:nvPr>
            <p:ph type="ftr" sz="quarter" idx="11"/>
          </p:nvPr>
        </p:nvSpPr>
        <p:spPr/>
        <p:txBody>
          <a:bodyPr/>
          <a:lstStyle/>
          <a:p>
            <a:r>
              <a:rPr lang="en-US" smtClean="0"/>
              <a:t>2.Korintherbrief</a:t>
            </a:r>
            <a:endParaRPr lang="en-US" dirty="0"/>
          </a:p>
        </p:txBody>
      </p:sp>
      <p:sp>
        <p:nvSpPr>
          <p:cNvPr id="7" name="Datumsplatzhalter 6"/>
          <p:cNvSpPr>
            <a:spLocks noGrp="1"/>
          </p:cNvSpPr>
          <p:nvPr>
            <p:ph type="dt" sz="half" idx="10"/>
          </p:nvPr>
        </p:nvSpPr>
        <p:spPr/>
        <p:txBody>
          <a:bodyPr/>
          <a:lstStyle/>
          <a:p>
            <a:r>
              <a:rPr lang="de-DE" smtClean="0"/>
              <a:t>MFZ 2024</a:t>
            </a:r>
            <a:endParaRPr lang="en-US" dirty="0"/>
          </a:p>
        </p:txBody>
      </p:sp>
      <p:pic>
        <p:nvPicPr>
          <p:cNvPr id="8" name="Grafik 7"/>
          <p:cNvPicPr>
            <a:picLocks noChangeAspect="1"/>
          </p:cNvPicPr>
          <p:nvPr/>
        </p:nvPicPr>
        <p:blipFill>
          <a:blip r:embed="rId2"/>
          <a:stretch>
            <a:fillRect/>
          </a:stretch>
        </p:blipFill>
        <p:spPr>
          <a:xfrm>
            <a:off x="6841375" y="290484"/>
            <a:ext cx="4437610" cy="29584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4184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a:t>
            </a:r>
            <a:r>
              <a:rPr lang="de-DE" dirty="0" smtClean="0"/>
              <a:t>	Nägel mit Köpfen</a:t>
            </a:r>
            <a:endParaRPr lang="de-DE" dirty="0"/>
          </a:p>
        </p:txBody>
      </p:sp>
      <p:sp>
        <p:nvSpPr>
          <p:cNvPr id="3" name="Textplatzhalter 2"/>
          <p:cNvSpPr>
            <a:spLocks noGrp="1"/>
          </p:cNvSpPr>
          <p:nvPr>
            <p:ph type="body" idx="1"/>
          </p:nvPr>
        </p:nvSpPr>
        <p:spPr/>
        <p:txBody>
          <a:bodyPr/>
          <a:lstStyle/>
          <a:p>
            <a:r>
              <a:rPr lang="de-DE" dirty="0" smtClean="0"/>
              <a:t>Was schreibt Paulus den Geschwistern in seinem Brief?</a:t>
            </a:r>
            <a:endParaRPr lang="de-DE" dirty="0"/>
          </a:p>
        </p:txBody>
      </p:sp>
      <p:pic>
        <p:nvPicPr>
          <p:cNvPr id="4" name="Grafik 3"/>
          <p:cNvPicPr>
            <a:picLocks noChangeAspect="1"/>
          </p:cNvPicPr>
          <p:nvPr/>
        </p:nvPicPr>
        <p:blipFill>
          <a:blip r:embed="rId2"/>
          <a:stretch>
            <a:fillRect/>
          </a:stretch>
        </p:blipFill>
        <p:spPr>
          <a:xfrm>
            <a:off x="7165571" y="232896"/>
            <a:ext cx="4215246" cy="3013901"/>
          </a:xfrm>
          <a:prstGeom prst="rect">
            <a:avLst/>
          </a:prstGeom>
          <a:ln>
            <a:noFill/>
          </a:ln>
          <a:effectLst>
            <a:outerShdw blurRad="292100" dist="139700" dir="2700000" algn="tl" rotWithShape="0">
              <a:srgbClr val="333333">
                <a:alpha val="65000"/>
              </a:srgbClr>
            </a:outerShdw>
          </a:effectLst>
        </p:spPr>
      </p:pic>
      <p:sp>
        <p:nvSpPr>
          <p:cNvPr id="6" name="Foliennummernplatzhalter 5"/>
          <p:cNvSpPr>
            <a:spLocks noGrp="1"/>
          </p:cNvSpPr>
          <p:nvPr>
            <p:ph type="sldNum" sz="quarter" idx="12"/>
          </p:nvPr>
        </p:nvSpPr>
        <p:spPr>
          <a:xfrm>
            <a:off x="6287121" y="5757334"/>
            <a:ext cx="907186" cy="498470"/>
          </a:xfrm>
        </p:spPr>
        <p:txBody>
          <a:bodyPr/>
          <a:lstStyle/>
          <a:p>
            <a:fld id="{6D22F896-40B5-4ADD-8801-0D06FADFA095}" type="slidenum">
              <a:rPr lang="en-US" smtClean="0"/>
              <a:t>8</a:t>
            </a:fld>
            <a:endParaRPr lang="en-US" dirty="0"/>
          </a:p>
        </p:txBody>
      </p:sp>
      <p:sp>
        <p:nvSpPr>
          <p:cNvPr id="7" name="Fußzeilenplatzhalter 6"/>
          <p:cNvSpPr>
            <a:spLocks noGrp="1"/>
          </p:cNvSpPr>
          <p:nvPr>
            <p:ph type="ftr" sz="quarter" idx="11"/>
          </p:nvPr>
        </p:nvSpPr>
        <p:spPr/>
        <p:txBody>
          <a:bodyPr/>
          <a:lstStyle/>
          <a:p>
            <a:r>
              <a:rPr lang="en-US" smtClean="0"/>
              <a:t>2.Korintherbrief</a:t>
            </a:r>
            <a:endParaRPr lang="en-US" dirty="0"/>
          </a:p>
        </p:txBody>
      </p:sp>
      <p:sp>
        <p:nvSpPr>
          <p:cNvPr id="8" name="Datumsplatzhalter 7"/>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2593980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 Kor 2</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4171777748"/>
              </p:ext>
            </p:extLst>
          </p:nvPr>
        </p:nvGraphicFramePr>
        <p:xfrm>
          <a:off x="307572" y="1546323"/>
          <a:ext cx="11188929" cy="3521964"/>
        </p:xfrm>
        <a:graphic>
          <a:graphicData uri="http://schemas.openxmlformats.org/drawingml/2006/table">
            <a:tbl>
              <a:tblPr firstRow="1" firstCol="1" bandRow="1"/>
              <a:tblGrid>
                <a:gridCol w="332508">
                  <a:extLst>
                    <a:ext uri="{9D8B030D-6E8A-4147-A177-3AD203B41FA5}">
                      <a16:colId xmlns:a16="http://schemas.microsoft.com/office/drawing/2014/main" val="2168232847"/>
                    </a:ext>
                  </a:extLst>
                </a:gridCol>
                <a:gridCol w="5170516">
                  <a:extLst>
                    <a:ext uri="{9D8B030D-6E8A-4147-A177-3AD203B41FA5}">
                      <a16:colId xmlns:a16="http://schemas.microsoft.com/office/drawing/2014/main" val="4062247369"/>
                    </a:ext>
                  </a:extLst>
                </a:gridCol>
                <a:gridCol w="5685905">
                  <a:extLst>
                    <a:ext uri="{9D8B030D-6E8A-4147-A177-3AD203B41FA5}">
                      <a16:colId xmlns:a16="http://schemas.microsoft.com/office/drawing/2014/main" val="1377797282"/>
                    </a:ext>
                  </a:extLst>
                </a:gridCol>
              </a:tblGrid>
              <a:tr h="283313">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ELB</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NGÜ</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36195"/>
                  </a:ext>
                </a:extLst>
              </a:tr>
              <a:tr h="849937">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Ich habe aber dies für mich beschlossen, nicht wieder in Traurigkeit zu euch zu kommen.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Ich hatte mich also entschlossen, nicht noch einmal einen Besuch bei euch zu machen, der nur Schmerz und Traurigkeit zurücklässt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9268"/>
                  </a:ext>
                </a:extLst>
              </a:tr>
              <a:tr h="849937">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wenn ich euch traurig mache, wer ist </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dann noch</a:t>
                      </a:r>
                      <a:r>
                        <a:rPr lang="de-DE" sz="1800" dirty="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 der mich fröhlich mache außer dem, der durch mich traurig gemacht wird?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Denn wenn ich euch traurig mache, wer bleibt mir dann, um mich wieder froh zu machen? Doch nur diejenigen, die ich traurig mache!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025485"/>
                  </a:ext>
                </a:extLst>
              </a:tr>
              <a:tr h="1416561">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Und ebendieses habe ich euch geschrieben, damit ich nicht, wenn ich komme, von denen Traurigkeit habe, von denen ich Freude haben sollte, weil ich euch allen vertraue, dass meine Freude euer aller </a:t>
                      </a:r>
                      <a:r>
                        <a:rPr lang="de-DE" sz="180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Freude</a:t>
                      </a:r>
                      <a:r>
                        <a:rPr lang="de-DE" sz="1800">
                          <a:solidFill>
                            <a:srgbClr val="0070C0"/>
                          </a:solidFill>
                          <a:effectLst/>
                          <a:latin typeface="Cambria Math" panose="02040503050406030204" pitchFamily="18" charset="0"/>
                          <a:ea typeface="Calibri" panose="020F0502020204030204" pitchFamily="34" charset="0"/>
                          <a:cs typeface="Cambria Math" panose="02040503050406030204" pitchFamily="18" charset="0"/>
                        </a:rPr>
                        <a:t>⟩</a:t>
                      </a:r>
                      <a:r>
                        <a:rPr lang="de-DE"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ist.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Genau darum ging es mir mit meinem Brief: Ich wollte nicht kommen und erleben müssen, dass die mich traurig machen, die mir eigentlich Freude bereiten sollten. (Und weil ich euch allen vertraue, bin ich der festen Überzeugung: Wenn ich mich freue, freut ihr euch alle mit.)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020988"/>
                  </a:ext>
                </a:extLst>
              </a:tr>
            </a:tbl>
          </a:graphicData>
        </a:graphic>
      </p:graphicFrame>
      <p:sp>
        <p:nvSpPr>
          <p:cNvPr id="13" name="Foliennummernplatzhalter 12"/>
          <p:cNvSpPr>
            <a:spLocks noGrp="1"/>
          </p:cNvSpPr>
          <p:nvPr>
            <p:ph type="sldNum" sz="quarter" idx="12"/>
          </p:nvPr>
        </p:nvSpPr>
        <p:spPr>
          <a:xfrm>
            <a:off x="6287121" y="5757334"/>
            <a:ext cx="907186" cy="498470"/>
          </a:xfrm>
        </p:spPr>
        <p:txBody>
          <a:bodyPr/>
          <a:lstStyle/>
          <a:p>
            <a:fld id="{6D22F896-40B5-4ADD-8801-0D06FADFA095}" type="slidenum">
              <a:rPr lang="en-US" smtClean="0"/>
              <a:t>9</a:t>
            </a:fld>
            <a:endParaRPr lang="en-US" dirty="0"/>
          </a:p>
        </p:txBody>
      </p:sp>
      <p:sp>
        <p:nvSpPr>
          <p:cNvPr id="14" name="Fußzeilenplatzhalter 13"/>
          <p:cNvSpPr>
            <a:spLocks noGrp="1"/>
          </p:cNvSpPr>
          <p:nvPr>
            <p:ph type="ftr" sz="quarter" idx="11"/>
          </p:nvPr>
        </p:nvSpPr>
        <p:spPr/>
        <p:txBody>
          <a:bodyPr/>
          <a:lstStyle/>
          <a:p>
            <a:r>
              <a:rPr lang="en-US" smtClean="0"/>
              <a:t>2.Korintherbrief</a:t>
            </a:r>
            <a:endParaRPr lang="en-US" dirty="0"/>
          </a:p>
        </p:txBody>
      </p:sp>
      <p:sp>
        <p:nvSpPr>
          <p:cNvPr id="15" name="Datumsplatzhalter 14"/>
          <p:cNvSpPr>
            <a:spLocks noGrp="1"/>
          </p:cNvSpPr>
          <p:nvPr>
            <p:ph type="dt" sz="half" idx="10"/>
          </p:nvPr>
        </p:nvSpPr>
        <p:spPr/>
        <p:txBody>
          <a:bodyPr/>
          <a:lstStyle/>
          <a:p>
            <a:r>
              <a:rPr lang="de-DE" smtClean="0"/>
              <a:t>MFZ 2024</a:t>
            </a:r>
            <a:endParaRPr lang="en-US" dirty="0"/>
          </a:p>
        </p:txBody>
      </p:sp>
    </p:spTree>
    <p:extLst>
      <p:ext uri="{BB962C8B-B14F-4D97-AF65-F5344CB8AC3E}">
        <p14:creationId xmlns:p14="http://schemas.microsoft.com/office/powerpoint/2010/main" val="1951071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TM04033927[[fn=Wichtiges Ereignis]]</Template>
  <TotalTime>0</TotalTime>
  <Words>1840</Words>
  <Application>Microsoft Office PowerPoint</Application>
  <PresentationFormat>Breitbild</PresentationFormat>
  <Paragraphs>195</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Cambria Math</vt:lpstr>
      <vt:lpstr>Impact</vt:lpstr>
      <vt:lpstr>Times New Roman</vt:lpstr>
      <vt:lpstr>Wichtiges Ereignis</vt:lpstr>
      <vt:lpstr>Mein Herz schreit!</vt:lpstr>
      <vt:lpstr>Wie hört sich …</vt:lpstr>
      <vt:lpstr>Hast du schon einmal…</vt:lpstr>
      <vt:lpstr>A Background</vt:lpstr>
      <vt:lpstr>B Situation</vt:lpstr>
      <vt:lpstr>C Trouble Shooting</vt:lpstr>
      <vt:lpstr>D Escape Room</vt:lpstr>
      <vt:lpstr>E Nägel mit Köpfen</vt:lpstr>
      <vt:lpstr>2 Kor 2</vt:lpstr>
      <vt:lpstr>2 Kor 2</vt:lpstr>
      <vt:lpstr>2 Kor 2</vt:lpstr>
      <vt:lpstr>2 Kor 2</vt:lpstr>
      <vt:lpstr>2 Kor 7</vt:lpstr>
      <vt:lpstr>2 Kor 7</vt:lpstr>
      <vt:lpstr>2 Kor 7</vt:lpstr>
      <vt:lpstr>2 Kor 7</vt:lpstr>
      <vt:lpstr>F Erntezeit</vt:lpstr>
      <vt:lpstr>Schlussendlich… </vt:lpstr>
      <vt:lpstr>„Demütigt euch nun unter die mächtige Hand Gottes, damit er euch erhöht zur rechten Zeit, indem ihr alle eure Sorge auf ihn werft! Denn er ist besorgt für euch.“</vt:lpstr>
      <vt:lpstr>1. Persönliche ErFahrung</vt:lpstr>
      <vt:lpstr>2. Blick auf Paulus</vt:lpstr>
      <vt:lpstr>3. Praktische 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 Herz schreit!</dc:title>
  <dc:creator>Nikolaus Moraitis</dc:creator>
  <cp:lastModifiedBy>Nikolaus Moraitis</cp:lastModifiedBy>
  <cp:revision>44</cp:revision>
  <dcterms:created xsi:type="dcterms:W3CDTF">2024-09-11T21:21:16Z</dcterms:created>
  <dcterms:modified xsi:type="dcterms:W3CDTF">2024-09-23T20:36:44Z</dcterms:modified>
</cp:coreProperties>
</file>